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76" r:id="rId2"/>
    <p:sldId id="377" r:id="rId3"/>
    <p:sldId id="380" r:id="rId4"/>
    <p:sldId id="381" r:id="rId5"/>
    <p:sldId id="382" r:id="rId6"/>
    <p:sldId id="383" r:id="rId7"/>
    <p:sldId id="384" r:id="rId8"/>
    <p:sldId id="385" r:id="rId9"/>
    <p:sldId id="388" r:id="rId10"/>
    <p:sldId id="386" r:id="rId11"/>
    <p:sldId id="387" r:id="rId1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421" autoAdjust="0"/>
    <p:restoredTop sz="94660"/>
  </p:normalViewPr>
  <p:slideViewPr>
    <p:cSldViewPr snapToGrid="0">
      <p:cViewPr varScale="1">
        <p:scale>
          <a:sx n="85" d="100"/>
          <a:sy n="85" d="100"/>
        </p:scale>
        <p:origin x="29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5E3E37-CAC8-4546-8095-DB15341D48E7}" type="datetimeFigureOut">
              <a:rPr lang="en-GB" smtClean="0"/>
              <a:t>08/10/2024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333580-C70A-4451-8E0E-D31B58D303E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723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4666-495A-47EF-A43C-BB7C82ABC1D7}" type="datetimeFigureOut">
              <a:rPr lang="en-GB" smtClean="0"/>
              <a:t>08/10/2024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4533-E7BF-4F18-82CC-6FF725D519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6089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4666-495A-47EF-A43C-BB7C82ABC1D7}" type="datetimeFigureOut">
              <a:rPr lang="en-GB" smtClean="0"/>
              <a:t>08/10/2024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4533-E7BF-4F18-82CC-6FF725D519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7378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4666-495A-47EF-A43C-BB7C82ABC1D7}" type="datetimeFigureOut">
              <a:rPr lang="en-GB" smtClean="0"/>
              <a:t>08/10/2024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4533-E7BF-4F18-82CC-6FF725D519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7905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4666-495A-47EF-A43C-BB7C82ABC1D7}" type="datetimeFigureOut">
              <a:rPr lang="en-GB" smtClean="0"/>
              <a:t>08/10/2024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4533-E7BF-4F18-82CC-6FF725D519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6328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4666-495A-47EF-A43C-BB7C82ABC1D7}" type="datetimeFigureOut">
              <a:rPr lang="en-GB" smtClean="0"/>
              <a:t>08/10/2024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4533-E7BF-4F18-82CC-6FF725D519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1213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4666-495A-47EF-A43C-BB7C82ABC1D7}" type="datetimeFigureOut">
              <a:rPr lang="en-GB" smtClean="0"/>
              <a:t>08/10/2024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4533-E7BF-4F18-82CC-6FF725D519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1178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4666-495A-47EF-A43C-BB7C82ABC1D7}" type="datetimeFigureOut">
              <a:rPr lang="en-GB" smtClean="0"/>
              <a:t>08/10/2024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4533-E7BF-4F18-82CC-6FF725D519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1671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4666-495A-47EF-A43C-BB7C82ABC1D7}" type="datetimeFigureOut">
              <a:rPr lang="en-GB" smtClean="0"/>
              <a:t>08/10/2024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4533-E7BF-4F18-82CC-6FF725D519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1887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4666-495A-47EF-A43C-BB7C82ABC1D7}" type="datetimeFigureOut">
              <a:rPr lang="en-GB" smtClean="0"/>
              <a:t>08/10/2024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4533-E7BF-4F18-82CC-6FF725D519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3779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4666-495A-47EF-A43C-BB7C82ABC1D7}" type="datetimeFigureOut">
              <a:rPr lang="en-GB" smtClean="0"/>
              <a:t>08/10/2024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4533-E7BF-4F18-82CC-6FF725D519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2120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4666-495A-47EF-A43C-BB7C82ABC1D7}" type="datetimeFigureOut">
              <a:rPr lang="en-GB" smtClean="0"/>
              <a:t>08/10/2024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4533-E7BF-4F18-82CC-6FF725D519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9314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C4666-495A-47EF-A43C-BB7C82ABC1D7}" type="datetimeFigureOut">
              <a:rPr lang="en-GB" smtClean="0"/>
              <a:t>08/10/2024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A4533-E7BF-4F18-82CC-6FF725D519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8221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18" Type="http://schemas.openxmlformats.org/officeDocument/2006/relationships/image" Target="../media/image3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17" Type="http://schemas.openxmlformats.org/officeDocument/2006/relationships/image" Target="../media/image38.png"/><Relationship Id="rId2" Type="http://schemas.openxmlformats.org/officeDocument/2006/relationships/image" Target="../media/image17.png"/><Relationship Id="rId16" Type="http://schemas.openxmlformats.org/officeDocument/2006/relationships/image" Target="../media/image3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5" Type="http://schemas.openxmlformats.org/officeDocument/2006/relationships/image" Target="../media/image36.png"/><Relationship Id="rId10" Type="http://schemas.openxmlformats.org/officeDocument/2006/relationships/image" Target="../media/image31.png"/><Relationship Id="rId19" Type="http://schemas.openxmlformats.org/officeDocument/2006/relationships/image" Target="../media/image7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10" Type="http://schemas.openxmlformats.org/officeDocument/2006/relationships/image" Target="../media/image8.png"/><Relationship Id="rId4" Type="http://schemas.openxmlformats.org/officeDocument/2006/relationships/image" Target="../media/image42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8.png"/><Relationship Id="rId7" Type="http://schemas.openxmlformats.org/officeDocument/2006/relationships/image" Target="../media/image50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17.png"/><Relationship Id="rId4" Type="http://schemas.openxmlformats.org/officeDocument/2006/relationships/image" Target="../media/image4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17.png"/><Relationship Id="rId7" Type="http://schemas.openxmlformats.org/officeDocument/2006/relationships/image" Target="../media/image5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17.png"/><Relationship Id="rId7" Type="http://schemas.openxmlformats.org/officeDocument/2006/relationships/image" Target="../media/image5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FF5DB-7DFC-4885-AA7F-041CC565B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6735" y="2736188"/>
            <a:ext cx="4818529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>
                <a:solidFill>
                  <a:srgbClr val="00B050"/>
                </a:solidFill>
                <a:latin typeface="Century Gothic" panose="020B0502020202020204" pitchFamily="34" charset="0"/>
              </a:rPr>
              <a:t>World Mental Health Day </a:t>
            </a:r>
            <a:br>
              <a:rPr lang="en-GB" b="1" u="sng" dirty="0">
                <a:solidFill>
                  <a:srgbClr val="002060"/>
                </a:solidFill>
                <a:latin typeface="Century Gothic" panose="020B0502020202020204" pitchFamily="34" charset="0"/>
              </a:rPr>
            </a:br>
            <a:br>
              <a:rPr lang="en-GB" b="1" u="sng" dirty="0">
                <a:solidFill>
                  <a:srgbClr val="002060"/>
                </a:solidFill>
                <a:latin typeface="Century Gothic" panose="020B0502020202020204" pitchFamily="34" charset="0"/>
              </a:rPr>
            </a:br>
            <a:r>
              <a:rPr lang="en-GB" b="1" u="sng" dirty="0">
                <a:solidFill>
                  <a:srgbClr val="002060"/>
                </a:solidFill>
                <a:latin typeface="Century Gothic" panose="020B0502020202020204" pitchFamily="34" charset="0"/>
              </a:rPr>
              <a:t>Wellbeing Warriors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93CFFB-1791-4A8E-A9A9-E8DD2B21A3C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9540" y="206338"/>
            <a:ext cx="958850" cy="1102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A29C11-A7CA-44F2-8357-F195DA1457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1363" y="356343"/>
            <a:ext cx="1976858" cy="190471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C3FFE9D-1972-4EFE-BCC3-88BCE41844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5940" y="4751515"/>
            <a:ext cx="2069804" cy="19001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A6F6D3B-9D5B-4258-9F42-25999D6145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21813" y="4707934"/>
            <a:ext cx="2055252" cy="198730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3B33858-D59A-454D-936E-9B1A392EEF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67487" y="206338"/>
            <a:ext cx="1939919" cy="17956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1247D-2F82-4AEF-80A9-CCBA47E8FE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46738" y="206338"/>
            <a:ext cx="1906753" cy="193991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0550297F-580F-43CC-81CB-B4F629BCC253}"/>
              </a:ext>
            </a:extLst>
          </p:cNvPr>
          <p:cNvSpPr txBox="1"/>
          <p:nvPr/>
        </p:nvSpPr>
        <p:spPr>
          <a:xfrm>
            <a:off x="801562" y="2767612"/>
            <a:ext cx="2626659" cy="14679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Who I am is more than enough!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2CF8CA4-B2BC-45C6-B57A-2D6F2524EFE4}"/>
              </a:ext>
            </a:extLst>
          </p:cNvPr>
          <p:cNvSpPr txBox="1"/>
          <p:nvPr/>
        </p:nvSpPr>
        <p:spPr>
          <a:xfrm>
            <a:off x="9217415" y="2562427"/>
            <a:ext cx="2851508" cy="16730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 the reason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someone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smiles today.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5EA3A43F-355D-4DA1-BF62-45B07296FF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186" y="66351"/>
            <a:ext cx="963251" cy="124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471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FF5DB-7DFC-4885-AA7F-041CC565B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676" y="27662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  <a:t>Who are the </a:t>
            </a:r>
            <a:b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</a:br>
            <a: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  <a:t>Wellbeing Warriors?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93CFFB-1791-4A8E-A9A9-E8DD2B21A3C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9540" y="206338"/>
            <a:ext cx="958850" cy="110236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D888D05-0ED8-4EF6-844D-19F1625E69C4}"/>
              </a:ext>
            </a:extLst>
          </p:cNvPr>
          <p:cNvSpPr/>
          <p:nvPr/>
        </p:nvSpPr>
        <p:spPr>
          <a:xfrm>
            <a:off x="1792463" y="6009502"/>
            <a:ext cx="8996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Belle</a:t>
            </a:r>
            <a:endParaRPr lang="en-GB" sz="28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99DD71-3922-465D-84CB-CB034F4AC4C6}"/>
              </a:ext>
            </a:extLst>
          </p:cNvPr>
          <p:cNvSpPr/>
          <p:nvPr/>
        </p:nvSpPr>
        <p:spPr>
          <a:xfrm>
            <a:off x="5072173" y="2195803"/>
            <a:ext cx="9943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Harry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B598EDD-E34F-4D7E-ACB5-434343B0B74A}"/>
              </a:ext>
            </a:extLst>
          </p:cNvPr>
          <p:cNvSpPr/>
          <p:nvPr/>
        </p:nvSpPr>
        <p:spPr>
          <a:xfrm>
            <a:off x="9384083" y="2111338"/>
            <a:ext cx="69442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Ella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BB0FF71-2937-403A-B241-BD6286BCF2C0}"/>
              </a:ext>
            </a:extLst>
          </p:cNvPr>
          <p:cNvSpPr/>
          <p:nvPr/>
        </p:nvSpPr>
        <p:spPr>
          <a:xfrm>
            <a:off x="5072173" y="6009502"/>
            <a:ext cx="120257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Charlie</a:t>
            </a:r>
            <a:endParaRPr lang="en-GB" sz="28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6E23B1B-53E8-4B8A-BF51-8F229E62FC49}"/>
              </a:ext>
            </a:extLst>
          </p:cNvPr>
          <p:cNvSpPr/>
          <p:nvPr/>
        </p:nvSpPr>
        <p:spPr>
          <a:xfrm>
            <a:off x="1777459" y="2190236"/>
            <a:ext cx="9296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Neve</a:t>
            </a:r>
            <a:endParaRPr lang="en-GB" sz="28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13AC62F-D9B6-49F4-8DAE-CFE384B8F398}"/>
              </a:ext>
            </a:extLst>
          </p:cNvPr>
          <p:cNvSpPr/>
          <p:nvPr/>
        </p:nvSpPr>
        <p:spPr>
          <a:xfrm>
            <a:off x="8891961" y="6009502"/>
            <a:ext cx="118654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Joleigh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E014438-F8AC-4475-99EB-221B7A549A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262" y="107399"/>
            <a:ext cx="963857" cy="1244601"/>
          </a:xfrm>
          <a:prstGeom prst="rect">
            <a:avLst/>
          </a:prstGeom>
        </p:spPr>
      </p:pic>
      <p:pic>
        <p:nvPicPr>
          <p:cNvPr id="1026" name="Picture 2" descr="Info panel picture">
            <a:extLst>
              <a:ext uri="{FF2B5EF4-FFF2-40B4-BE49-F238E27FC236}">
                <a16:creationId xmlns:a16="http://schemas.microsoft.com/office/drawing/2014/main" id="{580880C7-52D1-448E-9E01-AB4A33E7D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525" y="508197"/>
            <a:ext cx="1687606" cy="1687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nfo panel picture">
            <a:extLst>
              <a:ext uri="{FF2B5EF4-FFF2-40B4-BE49-F238E27FC236}">
                <a16:creationId xmlns:a16="http://schemas.microsoft.com/office/drawing/2014/main" id="{58AFD700-A6F3-4F12-920A-8FD939478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050" y="472419"/>
            <a:ext cx="1759162" cy="175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nfo panel picture">
            <a:extLst>
              <a:ext uri="{FF2B5EF4-FFF2-40B4-BE49-F238E27FC236}">
                <a16:creationId xmlns:a16="http://schemas.microsoft.com/office/drawing/2014/main" id="{E31B08DD-A595-4249-8B6A-83A1352D7B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258" y="4247486"/>
            <a:ext cx="1762016" cy="176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nfo panel picture">
            <a:extLst>
              <a:ext uri="{FF2B5EF4-FFF2-40B4-BE49-F238E27FC236}">
                <a16:creationId xmlns:a16="http://schemas.microsoft.com/office/drawing/2014/main" id="{50535130-B812-4CDC-A78B-65B02AC99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647" y="4247486"/>
            <a:ext cx="1762016" cy="176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nfo panel picture">
            <a:extLst>
              <a:ext uri="{FF2B5EF4-FFF2-40B4-BE49-F238E27FC236}">
                <a16:creationId xmlns:a16="http://schemas.microsoft.com/office/drawing/2014/main" id="{982125EA-9AC5-4FC0-8D53-C11F96E6D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4562" y="4291820"/>
            <a:ext cx="1762016" cy="176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nfo panel picture">
            <a:extLst>
              <a:ext uri="{FF2B5EF4-FFF2-40B4-BE49-F238E27FC236}">
                <a16:creationId xmlns:a16="http://schemas.microsoft.com/office/drawing/2014/main" id="{D91DCB61-4EAF-4398-86C9-E05FDFE5FC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583" y="407668"/>
            <a:ext cx="1729805" cy="1729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FD28FEA-70E0-46E6-B4AF-B7A76CD42255}"/>
              </a:ext>
            </a:extLst>
          </p:cNvPr>
          <p:cNvSpPr txBox="1"/>
          <p:nvPr/>
        </p:nvSpPr>
        <p:spPr>
          <a:xfrm>
            <a:off x="12568518" y="18019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844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B108E96-95FA-46BD-AD08-3BA852106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541" y="3657026"/>
            <a:ext cx="7139035" cy="8169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28AF93-DC8B-45DF-8C0C-6BDAE8571F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8291" y="5123358"/>
            <a:ext cx="9534970" cy="17436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5FDC4E-7B8B-4F80-9716-B5BB6AE590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75222" y="232676"/>
            <a:ext cx="957155" cy="110347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D65C438-349F-468E-8704-9CF188D80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623" y="23267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  <a:t>What is Mental Health </a:t>
            </a:r>
            <a:b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</a:br>
            <a: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  <a:t>and Wellbeing?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A7F634-09B8-4789-B99D-367D564349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261" y="55688"/>
            <a:ext cx="963857" cy="124460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96C75D2-D543-4557-9750-C614CE7D04DE}"/>
              </a:ext>
            </a:extLst>
          </p:cNvPr>
          <p:cNvSpPr txBox="1"/>
          <p:nvPr/>
        </p:nvSpPr>
        <p:spPr>
          <a:xfrm>
            <a:off x="131261" y="1882519"/>
            <a:ext cx="874955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Mental health</a:t>
            </a:r>
            <a:r>
              <a:rPr lang="en-GB" sz="2400" dirty="0">
                <a:latin typeface="Century Gothic" panose="020B0502020202020204" pitchFamily="34" charset="0"/>
              </a:rPr>
              <a:t> affects how we handle things in our </a:t>
            </a:r>
            <a:r>
              <a:rPr lang="en-GB" sz="2400" b="1" dirty="0">
                <a:latin typeface="Century Gothic" panose="020B0502020202020204" pitchFamily="34" charset="0"/>
              </a:rPr>
              <a:t>daily lives </a:t>
            </a:r>
            <a:r>
              <a:rPr lang="en-GB" sz="2400" dirty="0">
                <a:latin typeface="Century Gothic" panose="020B0502020202020204" pitchFamily="34" charset="0"/>
              </a:rPr>
              <a:t>such as the </a:t>
            </a:r>
            <a:r>
              <a:rPr lang="en-GB" sz="2400" b="1" dirty="0">
                <a:latin typeface="Century Gothic" panose="020B0502020202020204" pitchFamily="34" charset="0"/>
              </a:rPr>
              <a:t>choices we make</a:t>
            </a:r>
            <a:r>
              <a:rPr lang="en-GB" sz="2400" dirty="0">
                <a:latin typeface="Century Gothic" panose="020B0502020202020204" pitchFamily="34" charset="0"/>
              </a:rPr>
              <a:t>, </a:t>
            </a:r>
            <a:r>
              <a:rPr lang="en-GB" sz="2400" b="1" dirty="0">
                <a:latin typeface="Century Gothic" panose="020B0502020202020204" pitchFamily="34" charset="0"/>
              </a:rPr>
              <a:t>how we treat others</a:t>
            </a:r>
            <a:r>
              <a:rPr lang="en-GB" sz="2400" dirty="0">
                <a:latin typeface="Century Gothic" panose="020B0502020202020204" pitchFamily="34" charset="0"/>
              </a:rPr>
              <a:t>, </a:t>
            </a:r>
            <a:r>
              <a:rPr lang="en-GB" sz="2400" b="1" dirty="0">
                <a:latin typeface="Century Gothic" panose="020B0502020202020204" pitchFamily="34" charset="0"/>
              </a:rPr>
              <a:t>how we behave </a:t>
            </a:r>
            <a:r>
              <a:rPr lang="en-GB" sz="2400" dirty="0">
                <a:latin typeface="Century Gothic" panose="020B0502020202020204" pitchFamily="34" charset="0"/>
              </a:rPr>
              <a:t>and </a:t>
            </a:r>
            <a:r>
              <a:rPr lang="en-GB" sz="2400" b="1" dirty="0">
                <a:latin typeface="Century Gothic" panose="020B0502020202020204" pitchFamily="34" charset="0"/>
              </a:rPr>
              <a:t>how we deal with different situations. </a:t>
            </a:r>
          </a:p>
        </p:txBody>
      </p:sp>
    </p:spTree>
    <p:extLst>
      <p:ext uri="{BB962C8B-B14F-4D97-AF65-F5344CB8AC3E}">
        <p14:creationId xmlns:p14="http://schemas.microsoft.com/office/powerpoint/2010/main" val="16604079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25FDC4E-7B8B-4F80-9716-B5BB6AE590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5222" y="232676"/>
            <a:ext cx="957155" cy="110347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D65C438-349F-468E-8704-9CF188D80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623" y="5568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  <a:t>What is World </a:t>
            </a:r>
            <a:b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</a:br>
            <a: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  <a:t>Mental Health Day?</a:t>
            </a:r>
          </a:p>
        </p:txBody>
      </p:sp>
      <p:sp>
        <p:nvSpPr>
          <p:cNvPr id="7" name="Text">
            <a:extLst>
              <a:ext uri="{FF2B5EF4-FFF2-40B4-BE49-F238E27FC236}">
                <a16:creationId xmlns:a16="http://schemas.microsoft.com/office/drawing/2014/main" id="{868FD208-26B8-4233-BC4D-6F7B294A04A2}"/>
              </a:ext>
            </a:extLst>
          </p:cNvPr>
          <p:cNvSpPr txBox="1"/>
          <p:nvPr/>
        </p:nvSpPr>
        <p:spPr>
          <a:xfrm>
            <a:off x="359623" y="1599952"/>
            <a:ext cx="8300283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GB" sz="2400" b="1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World Mental Health Day </a:t>
            </a:r>
            <a:r>
              <a:rPr lang="en-GB" sz="2400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is celebrated today </a:t>
            </a:r>
          </a:p>
          <a:p>
            <a:pPr lvl="0" algn="ctr"/>
            <a:r>
              <a:rPr lang="en-GB" sz="2400" b="1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Thursday</a:t>
            </a:r>
            <a:r>
              <a:rPr lang="en-GB" sz="2400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 </a:t>
            </a:r>
            <a:r>
              <a:rPr lang="en-GB" sz="2400" b="1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10</a:t>
            </a:r>
            <a:r>
              <a:rPr lang="en-GB" sz="2400" b="1" baseline="30000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th</a:t>
            </a:r>
            <a:r>
              <a:rPr lang="en-GB" sz="2400" b="1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 October. </a:t>
            </a:r>
          </a:p>
          <a:p>
            <a:pPr lvl="0" algn="ctr"/>
            <a:endParaRPr lang="en-GB" sz="2400" b="1" dirty="0">
              <a:solidFill>
                <a:schemeClr val="dk1"/>
              </a:solidFill>
              <a:latin typeface="Century Gothic" panose="020B0502020202020204" pitchFamily="34" charset="0"/>
              <a:ea typeface="Arial"/>
              <a:cs typeface="Arial"/>
              <a:sym typeface="Arial"/>
            </a:endParaRPr>
          </a:p>
          <a:p>
            <a:pPr lvl="0" algn="just"/>
            <a:r>
              <a:rPr lang="en-GB" sz="2400" b="1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Word Mental Health Day </a:t>
            </a:r>
            <a:r>
              <a:rPr lang="en-GB" sz="2400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aims to </a:t>
            </a:r>
            <a:r>
              <a:rPr lang="en-GB" sz="2400" b="1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raise awareness of mental health </a:t>
            </a:r>
            <a:r>
              <a:rPr lang="en-GB" sz="2400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issues around the world, promote discussion about </a:t>
            </a:r>
            <a:r>
              <a:rPr lang="en-GB" sz="2400" b="1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feelings and emotions</a:t>
            </a:r>
            <a:r>
              <a:rPr lang="en-GB" sz="2400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 and encourage us </a:t>
            </a:r>
            <a:r>
              <a:rPr lang="en-GB" sz="2400" b="1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to think</a:t>
            </a:r>
            <a:r>
              <a:rPr lang="en-GB" sz="2400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 about how we can </a:t>
            </a:r>
            <a:r>
              <a:rPr lang="en-GB" sz="2400" b="1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support our own and others’ mental health</a:t>
            </a:r>
            <a:r>
              <a:rPr lang="en-GB" sz="2400" dirty="0">
                <a:solidFill>
                  <a:schemeClr val="dk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rPr>
              <a:t>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4BCD772-471E-4E88-BE3F-A8C4567CF5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4393" y="1887564"/>
            <a:ext cx="2834886" cy="412277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1DC9761-E5ED-4686-995D-9B1181180DE3}"/>
              </a:ext>
            </a:extLst>
          </p:cNvPr>
          <p:cNvSpPr txBox="1"/>
          <p:nvPr/>
        </p:nvSpPr>
        <p:spPr>
          <a:xfrm>
            <a:off x="860612" y="5052083"/>
            <a:ext cx="749449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World Mental Health Day encourages everyone to talk </a:t>
            </a:r>
          </a:p>
          <a:p>
            <a:pPr algn="ctr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about their feelings.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B38D3F2-3FFE-4265-A931-DF00666285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261" y="55688"/>
            <a:ext cx="963857" cy="1244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92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25FDC4E-7B8B-4F80-9716-B5BB6AE590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5222" y="232676"/>
            <a:ext cx="957155" cy="110347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D65C438-349F-468E-8704-9CF188D80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623" y="43886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  <a:t>Emotions </a:t>
            </a:r>
            <a:b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</a:br>
            <a: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  <a:t>How do you sometimes feel?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D14F7F5-C49B-4890-8CF2-5D59403C78FD}"/>
              </a:ext>
            </a:extLst>
          </p:cNvPr>
          <p:cNvSpPr txBox="1"/>
          <p:nvPr/>
        </p:nvSpPr>
        <p:spPr>
          <a:xfrm>
            <a:off x="1888105" y="2044076"/>
            <a:ext cx="745863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Century Gothic" panose="020B0502020202020204" pitchFamily="34" charset="0"/>
              </a:rPr>
              <a:t>Some emotions can make us feel good and some can make us feel uncomfortable. </a:t>
            </a:r>
          </a:p>
          <a:p>
            <a:pPr algn="ctr"/>
            <a:r>
              <a:rPr lang="en-GB" sz="2400" dirty="0">
                <a:latin typeface="Century Gothic" panose="020B0502020202020204" pitchFamily="34" charset="0"/>
              </a:rPr>
              <a:t>It is OK to feel different emotions. 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0213E30-C5F7-4435-B8A4-D41E92397C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8604" y="3436341"/>
            <a:ext cx="6332769" cy="222523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BABA5CB-3832-4073-BDE8-C25A681723E8}"/>
              </a:ext>
            </a:extLst>
          </p:cNvPr>
          <p:cNvSpPr txBox="1"/>
          <p:nvPr/>
        </p:nvSpPr>
        <p:spPr>
          <a:xfrm>
            <a:off x="3048000" y="5957471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What different emotions can you see?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589868B-E7E9-463D-8356-5D8675E19E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15" y="92456"/>
            <a:ext cx="963251" cy="124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489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25FDC4E-7B8B-4F80-9716-B5BB6AE590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2986" y="92456"/>
            <a:ext cx="957155" cy="110347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D65C438-349F-468E-8704-9CF188D80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9411" y="-6938"/>
            <a:ext cx="6221506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  <a:t>Emotions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78E00E-8830-4D41-B349-9F52F21B01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014" y="741066"/>
            <a:ext cx="1719221" cy="16765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FDA78B4-A0CF-4050-B47A-A8092BE31C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7626" y="1525895"/>
            <a:ext cx="1804572" cy="167654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2A39BF1-0E5F-4920-B816-275840214F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1705" y="1536764"/>
            <a:ext cx="1725318" cy="15790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ACB37A1-4C71-43D0-9E12-96EF2122ED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1087" y="706755"/>
            <a:ext cx="1719221" cy="16765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4F06A9C-57DF-4FE6-9E0D-AA3E56F197D7}"/>
              </a:ext>
            </a:extLst>
          </p:cNvPr>
          <p:cNvSpPr txBox="1"/>
          <p:nvPr/>
        </p:nvSpPr>
        <p:spPr>
          <a:xfrm>
            <a:off x="1353670" y="3333904"/>
            <a:ext cx="889298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>
              <a:spcBef>
                <a:spcPts val="0"/>
              </a:spcBef>
              <a:spcAft>
                <a:spcPts val="0"/>
              </a:spcAft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Throughout the day, we can </a:t>
            </a:r>
            <a:r>
              <a:rPr lang="en-GB" sz="2400" b="1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experience a range of different emotions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. Some of these </a:t>
            </a:r>
            <a:r>
              <a:rPr lang="en-GB" sz="2400" b="1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emotions can make us feel good and some of them can make us feel uncomfortable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. It is OK to feel different emotions. </a:t>
            </a:r>
            <a:endParaRPr lang="en-GB" sz="2400" b="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34B1E9-9E83-42F0-98BE-5E1495B04A96}"/>
              </a:ext>
            </a:extLst>
          </p:cNvPr>
          <p:cNvSpPr txBox="1"/>
          <p:nvPr/>
        </p:nvSpPr>
        <p:spPr>
          <a:xfrm>
            <a:off x="2167735" y="5443359"/>
            <a:ext cx="756966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Century Gothic" panose="020B0502020202020204" pitchFamily="34" charset="0"/>
              </a:rPr>
              <a:t>There are things that </a:t>
            </a:r>
            <a:r>
              <a:rPr lang="en-GB" sz="2400" b="1" dirty="0">
                <a:latin typeface="Century Gothic" panose="020B0502020202020204" pitchFamily="34" charset="0"/>
              </a:rPr>
              <a:t>people can do in their daily lives </a:t>
            </a:r>
            <a:r>
              <a:rPr lang="en-GB" sz="2400" dirty="0">
                <a:latin typeface="Century Gothic" panose="020B0502020202020204" pitchFamily="34" charset="0"/>
              </a:rPr>
              <a:t>to </a:t>
            </a:r>
            <a:r>
              <a:rPr lang="en-GB" sz="2400" b="1" dirty="0">
                <a:latin typeface="Century Gothic" panose="020B0502020202020204" pitchFamily="34" charset="0"/>
              </a:rPr>
              <a:t>feel good </a:t>
            </a:r>
            <a:r>
              <a:rPr lang="en-GB" sz="2400" dirty="0">
                <a:latin typeface="Century Gothic" panose="020B0502020202020204" pitchFamily="34" charset="0"/>
              </a:rPr>
              <a:t>on the </a:t>
            </a:r>
            <a:r>
              <a:rPr lang="en-GB" sz="2400" b="1" dirty="0">
                <a:latin typeface="Century Gothic" panose="020B0502020202020204" pitchFamily="34" charset="0"/>
              </a:rPr>
              <a:t>inside and look after their mental health</a:t>
            </a:r>
            <a:r>
              <a:rPr lang="en-GB" sz="2400" dirty="0">
                <a:latin typeface="Century Gothic" panose="020B0502020202020204" pitchFamily="34" charset="0"/>
              </a:rPr>
              <a:t>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29FB024-10FA-4C59-B678-2AC10C68B9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186" y="92456"/>
            <a:ext cx="963251" cy="124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291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25FDC4E-7B8B-4F80-9716-B5BB6AE590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9203" y="38504"/>
            <a:ext cx="957155" cy="110347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D65C438-349F-468E-8704-9CF188D80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41" y="-89647"/>
            <a:ext cx="10515600" cy="1237536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  <a:t>Supporting Our Mental Health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DD247D-A858-4ABE-B549-CD503A75C577}"/>
              </a:ext>
            </a:extLst>
          </p:cNvPr>
          <p:cNvSpPr txBox="1"/>
          <p:nvPr/>
        </p:nvSpPr>
        <p:spPr>
          <a:xfrm>
            <a:off x="1326686" y="902180"/>
            <a:ext cx="8398576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>
              <a:spcBef>
                <a:spcPts val="1000"/>
              </a:spcBef>
              <a:spcAft>
                <a:spcPts val="0"/>
              </a:spcAft>
            </a:pPr>
            <a:r>
              <a:rPr lang="en-GB" sz="2000" b="0" i="0" u="none" strike="noStrike" dirty="0">
                <a:solidFill>
                  <a:srgbClr val="1C1C1C"/>
                </a:solidFill>
                <a:effectLst/>
                <a:latin typeface="Century Gothic" panose="020B0502020202020204" pitchFamily="34" charset="0"/>
              </a:rPr>
              <a:t>Just like with our body, </a:t>
            </a:r>
            <a:r>
              <a:rPr lang="en-GB" sz="2000" b="1" i="0" u="none" strike="noStrike" dirty="0">
                <a:solidFill>
                  <a:srgbClr val="1C1C1C"/>
                </a:solidFill>
                <a:effectLst/>
                <a:latin typeface="Century Gothic" panose="020B0502020202020204" pitchFamily="34" charset="0"/>
              </a:rPr>
              <a:t>it is important that we do things to help our minds to be healthy</a:t>
            </a:r>
            <a:r>
              <a:rPr lang="en-GB" sz="2000" b="0" i="0" u="none" strike="noStrike" dirty="0">
                <a:solidFill>
                  <a:srgbClr val="1C1C1C"/>
                </a:solidFill>
                <a:effectLst/>
                <a:latin typeface="Century Gothic" panose="020B0502020202020204" pitchFamily="34" charset="0"/>
              </a:rPr>
              <a:t>, be in </a:t>
            </a:r>
            <a:r>
              <a:rPr lang="en-GB" sz="2000" b="1" i="0" u="none" strike="noStrike" dirty="0">
                <a:solidFill>
                  <a:srgbClr val="1C1C1C"/>
                </a:solidFill>
                <a:effectLst/>
                <a:latin typeface="Century Gothic" panose="020B0502020202020204" pitchFamily="34" charset="0"/>
              </a:rPr>
              <a:t>good condition and feel well</a:t>
            </a:r>
            <a:r>
              <a:rPr lang="en-GB" sz="2000" b="0" i="0" u="none" strike="noStrike" dirty="0">
                <a:solidFill>
                  <a:srgbClr val="1C1C1C"/>
                </a:solidFill>
                <a:effectLst/>
                <a:latin typeface="Century Gothic" panose="020B0502020202020204" pitchFamily="34" charset="0"/>
              </a:rPr>
              <a:t>.</a:t>
            </a:r>
            <a:r>
              <a:rPr lang="en-GB" sz="2000" dirty="0">
                <a:latin typeface="Century Gothic" panose="020B0502020202020204" pitchFamily="34" charset="0"/>
              </a:rPr>
              <a:t> </a:t>
            </a: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There are things we can do to look after our </a:t>
            </a:r>
            <a:r>
              <a:rPr lang="en-GB" sz="2000" b="1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mental health and wellbeing</a:t>
            </a: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.</a:t>
            </a:r>
            <a:endParaRPr lang="en-GB" sz="2000" b="0" dirty="0">
              <a:effectLst/>
              <a:latin typeface="Century Gothic" panose="020B0502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E56F2A2-C609-4FB5-B51B-57B2A5E594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4753" y="4041176"/>
            <a:ext cx="2457138" cy="6426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D08B0ED-D509-41D4-92E1-7273A33A9E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8923" y="3341400"/>
            <a:ext cx="2912984" cy="78808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C4F464D-63FB-4E1D-9925-1CD927E86F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4670" y="2053430"/>
            <a:ext cx="3676308" cy="99398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3870666-5766-4889-BD3B-1E2DFA05D4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3708" y="2163590"/>
            <a:ext cx="3243716" cy="90940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57DBF9D-0605-400A-9DA8-5BE4F3FD63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67626" y="5689442"/>
            <a:ext cx="3786284" cy="93962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D0E26D1-9F37-44DE-BF13-C916EFF18A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16507" y="4424448"/>
            <a:ext cx="3127647" cy="75170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2192BC2-0D5D-4746-96E8-B345C18598A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32612" y="5799967"/>
            <a:ext cx="3540007" cy="79518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685EDCC-41DD-4240-960F-2271CA27F93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88774" y="2465697"/>
            <a:ext cx="950653" cy="71171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9333B97-AE0C-4500-B3AD-B6A297440BA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46736" y="2244572"/>
            <a:ext cx="1248684" cy="72224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EA4984B-76F8-4029-BDA9-BA607421FDF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74989" y="1946775"/>
            <a:ext cx="543495" cy="75294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FD7C5A2-7272-46F3-A290-E1A51F05093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42524" y="5016805"/>
            <a:ext cx="1269992" cy="16982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96D9DE1-A0CB-4AF6-8C59-24CB2E5B689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910928" y="5091953"/>
            <a:ext cx="874486" cy="161407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F79DEA8-8121-4612-AD3F-D40F3859620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1657" y="2454075"/>
            <a:ext cx="2546254" cy="254625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DB292F5-3029-466E-8057-51723B74C82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843058" y="3339961"/>
            <a:ext cx="994254" cy="163642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98F49A8-5322-4EC7-8DCB-79018807F7F5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177523" y="1252853"/>
            <a:ext cx="1611066" cy="208030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A5488A5-5584-412E-9B48-B6B73A1047AF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46439" y="3993553"/>
            <a:ext cx="1384990" cy="171681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8881C40-D9DC-4879-875F-4556DD3D2B08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9455" y="54993"/>
            <a:ext cx="963251" cy="124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696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D366563-7968-486E-BE1D-C9DC7381A0AD}"/>
              </a:ext>
            </a:extLst>
          </p:cNvPr>
          <p:cNvSpPr txBox="1">
            <a:spLocks/>
          </p:cNvSpPr>
          <p:nvPr/>
        </p:nvSpPr>
        <p:spPr>
          <a:xfrm>
            <a:off x="431341" y="-89647"/>
            <a:ext cx="10515600" cy="1237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  <a:t>Who Can Help?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7229B5-FEF9-4426-B94F-31E4AE5D9C81}"/>
              </a:ext>
            </a:extLst>
          </p:cNvPr>
          <p:cNvSpPr txBox="1"/>
          <p:nvPr/>
        </p:nvSpPr>
        <p:spPr>
          <a:xfrm>
            <a:off x="2058435" y="919210"/>
            <a:ext cx="726141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Century Gothic" panose="020B0502020202020204" pitchFamily="34" charset="0"/>
              </a:rPr>
              <a:t>It is important to talk to an adult about </a:t>
            </a:r>
          </a:p>
          <a:p>
            <a:pPr algn="ctr"/>
            <a:r>
              <a:rPr lang="en-GB" sz="2400" dirty="0">
                <a:latin typeface="Century Gothic" panose="020B0502020202020204" pitchFamily="34" charset="0"/>
              </a:rPr>
              <a:t>your emotions and how you feel.</a:t>
            </a:r>
          </a:p>
          <a:p>
            <a:pPr algn="ctr"/>
            <a:endParaRPr lang="en-GB" sz="2400" dirty="0">
              <a:latin typeface="Century Gothic" panose="020B0502020202020204" pitchFamily="34" charset="0"/>
            </a:endParaRPr>
          </a:p>
          <a:p>
            <a:pPr algn="ctr"/>
            <a:r>
              <a:rPr lang="en-GB" sz="2400" dirty="0">
                <a:latin typeface="Century Gothic" panose="020B0502020202020204" pitchFamily="34" charset="0"/>
              </a:rPr>
              <a:t>An adult you can </a:t>
            </a:r>
            <a:r>
              <a:rPr lang="en-GB" sz="2400" b="1" dirty="0">
                <a:latin typeface="Century Gothic" panose="020B0502020202020204" pitchFamily="34" charset="0"/>
              </a:rPr>
              <a:t>trust</a:t>
            </a:r>
            <a:r>
              <a:rPr lang="en-GB" sz="2400" dirty="0">
                <a:latin typeface="Century Gothic" panose="020B0502020202020204" pitchFamily="34" charset="0"/>
              </a:rPr>
              <a:t> is </a:t>
            </a:r>
            <a:r>
              <a:rPr lang="en-GB" sz="2400" b="1" dirty="0">
                <a:latin typeface="Century Gothic" panose="020B0502020202020204" pitchFamily="34" charset="0"/>
              </a:rPr>
              <a:t>someone you feel safe with</a:t>
            </a:r>
            <a:r>
              <a:rPr lang="en-GB" sz="2400" dirty="0">
                <a:latin typeface="Century Gothic" panose="020B0502020202020204" pitchFamily="34" charset="0"/>
              </a:rPr>
              <a:t>, who makes you feel </a:t>
            </a:r>
            <a:r>
              <a:rPr lang="en-GB" sz="2400" b="1" dirty="0">
                <a:latin typeface="Century Gothic" panose="020B0502020202020204" pitchFamily="34" charset="0"/>
              </a:rPr>
              <a:t>comfortable</a:t>
            </a:r>
            <a:r>
              <a:rPr lang="en-GB" sz="2400" dirty="0">
                <a:latin typeface="Century Gothic" panose="020B0502020202020204" pitchFamily="34" charset="0"/>
              </a:rPr>
              <a:t> and who you can </a:t>
            </a:r>
            <a:r>
              <a:rPr lang="en-GB" sz="2400" b="1" dirty="0">
                <a:latin typeface="Century Gothic" panose="020B0502020202020204" pitchFamily="34" charset="0"/>
              </a:rPr>
              <a:t>ask for help </a:t>
            </a:r>
            <a:r>
              <a:rPr lang="en-GB" sz="2400" dirty="0">
                <a:latin typeface="Century Gothic" panose="020B0502020202020204" pitchFamily="34" charset="0"/>
              </a:rPr>
              <a:t>when you need it.</a:t>
            </a:r>
          </a:p>
          <a:p>
            <a:pPr algn="ctr"/>
            <a:endParaRPr lang="en-GB" sz="2400" dirty="0"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rgbClr val="00B05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Who could your trusted adult be?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490D207-EE17-4150-8A93-DC4CB1CED2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480" y="4438122"/>
            <a:ext cx="1958510" cy="188230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10CF03A-8A4B-4388-804E-C73B2689D8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6692" y="4769394"/>
            <a:ext cx="1894986" cy="197543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02DD697-82F1-4250-8F53-19F380D91F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026" y="4805211"/>
            <a:ext cx="1894986" cy="19038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4783360-7C36-4660-BF64-7696350E57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95460" y="1891212"/>
            <a:ext cx="1886701" cy="180358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61098F7-CFD4-4737-AB02-B898AD0EE6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3164" y="4105835"/>
            <a:ext cx="1660349" cy="165127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DC41106-5DCB-4D2A-8B6B-8AAF41AC81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168" y="3921594"/>
            <a:ext cx="1958511" cy="200187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C00413C-1B42-4E50-B134-5E8E2D55B69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0056" y="1734245"/>
            <a:ext cx="1610124" cy="157657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385F86D-95AE-4710-81B8-B5CB71DAD0C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103583" y="55688"/>
            <a:ext cx="957155" cy="110347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97DACC9-2990-4A7C-991C-65C8D59454E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1261" y="55688"/>
            <a:ext cx="963857" cy="1244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2518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BC39CD0-0DB0-4D8A-89B8-928E0C80D402}"/>
              </a:ext>
            </a:extLst>
          </p:cNvPr>
          <p:cNvSpPr txBox="1">
            <a:spLocks/>
          </p:cNvSpPr>
          <p:nvPr/>
        </p:nvSpPr>
        <p:spPr>
          <a:xfrm>
            <a:off x="907202" y="-70986"/>
            <a:ext cx="10515600" cy="1237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b="1" u="sng" dirty="0">
                <a:solidFill>
                  <a:srgbClr val="002060"/>
                </a:solidFill>
                <a:latin typeface="Century Gothic" panose="020B0502020202020204" pitchFamily="34" charset="0"/>
              </a:rPr>
              <a:t>Supporting Our Own Mental Health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FE8A80-5D09-433B-B8E0-7E4EC29B511E}"/>
              </a:ext>
            </a:extLst>
          </p:cNvPr>
          <p:cNvSpPr txBox="1"/>
          <p:nvPr/>
        </p:nvSpPr>
        <p:spPr>
          <a:xfrm>
            <a:off x="2627585" y="2631142"/>
            <a:ext cx="634252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0000FF"/>
                </a:solidFill>
                <a:latin typeface="Century Gothic" panose="020B0502020202020204" pitchFamily="34" charset="0"/>
              </a:rPr>
              <a:t>How you can </a:t>
            </a:r>
          </a:p>
          <a:p>
            <a:pPr algn="ctr"/>
            <a:r>
              <a:rPr lang="en-GB" sz="3200" b="1" dirty="0">
                <a:solidFill>
                  <a:srgbClr val="0000FF"/>
                </a:solidFill>
                <a:latin typeface="Century Gothic" panose="020B0502020202020204" pitchFamily="34" charset="0"/>
              </a:rPr>
              <a:t>help your self? </a:t>
            </a:r>
            <a:endParaRPr lang="en-GB" sz="3200" b="1" dirty="0">
              <a:solidFill>
                <a:srgbClr val="0000FF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CC4BE2C-5422-4794-B008-01717E3DB9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982" y="1426963"/>
            <a:ext cx="3642109" cy="483980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B6DFB6E-2854-4FFC-AFDB-C7EE839099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8770" y="994233"/>
            <a:ext cx="2796782" cy="20400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2" name="Picture 8" descr="Finger Breathing | Safety and Security">
            <a:extLst>
              <a:ext uri="{FF2B5EF4-FFF2-40B4-BE49-F238E27FC236}">
                <a16:creationId xmlns:a16="http://schemas.microsoft.com/office/drawing/2014/main" id="{6E17C918-1095-4A87-8979-90DA85CE3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450" y="4563034"/>
            <a:ext cx="2936797" cy="20260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02E5B5A-4519-4518-BC6D-BC0CABE81F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03583" y="55688"/>
            <a:ext cx="957155" cy="11034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CFCE034-34AB-4A96-B483-71B609D10B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261" y="55688"/>
            <a:ext cx="963857" cy="12446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8CDC6CC-82E9-439C-94AE-E902EB03AA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0606" y="4988915"/>
            <a:ext cx="2318198" cy="174970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18BB100-1F9C-4004-B2E1-D68D62ED190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06593" y="3121226"/>
            <a:ext cx="2554145" cy="18739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31761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2E839-FDFA-4221-A387-886F7C0805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0229" y="-331701"/>
            <a:ext cx="5831541" cy="1325563"/>
          </a:xfrm>
        </p:spPr>
        <p:txBody>
          <a:bodyPr>
            <a:normAutofit/>
          </a:bodyPr>
          <a:lstStyle/>
          <a:p>
            <a:r>
              <a:rPr lang="en-GB" sz="4000" b="1" u="sng" dirty="0">
                <a:latin typeface="Century Gothic" panose="020B0502020202020204" pitchFamily="34" charset="0"/>
              </a:rPr>
              <a:t>Wellbeing Wednesday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DFCE70-6A9E-4F5B-A5EF-66BE1B919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261" y="55688"/>
            <a:ext cx="963857" cy="12446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37F8F07-FA54-4383-9101-D8DFBB1CBA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6881" y="111045"/>
            <a:ext cx="957155" cy="11034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B9004A-04F6-4829-B5A6-135E6C9837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9661" y="1056268"/>
            <a:ext cx="550056" cy="80779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1870718-A45B-477B-ABC3-1262BDBA0F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6832" y="3827928"/>
            <a:ext cx="4076063" cy="295596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4DA4B6A-0D2F-4570-BF8C-79F516DCF9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30555" y="1056268"/>
            <a:ext cx="554784" cy="81083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CBA7FE8-6261-4C9B-9E6E-01D92DD8C74E}"/>
              </a:ext>
            </a:extLst>
          </p:cNvPr>
          <p:cNvSpPr txBox="1"/>
          <p:nvPr/>
        </p:nvSpPr>
        <p:spPr>
          <a:xfrm>
            <a:off x="175324" y="3639496"/>
            <a:ext cx="7261412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GB" sz="2000" dirty="0"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rgbClr val="00B05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Every Wednesday we will be having ‘Wellbeing Wednesday’ where we will be by the coloured bench on the lower and upper playground to support your wellbeing. </a:t>
            </a:r>
          </a:p>
          <a:p>
            <a:pPr algn="ctr"/>
            <a:br>
              <a:rPr lang="en-GB" sz="2400" b="1" dirty="0">
                <a:solidFill>
                  <a:srgbClr val="002060"/>
                </a:solidFill>
                <a:latin typeface="Century Gothic" panose="020B0502020202020204" pitchFamily="34" charset="0"/>
              </a:rPr>
            </a:br>
            <a:r>
              <a:rPr lang="en-GB" sz="24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Come and have a chat with us if you want to </a:t>
            </a:r>
          </a:p>
          <a:p>
            <a:pPr algn="ctr"/>
            <a:r>
              <a:rPr lang="en-GB" sz="24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and even do some mindfulness!</a:t>
            </a:r>
          </a:p>
        </p:txBody>
      </p:sp>
      <p:pic>
        <p:nvPicPr>
          <p:cNvPr id="2052" name="Picture 4" descr="Wellbeing Wednesday - Monash Special Developmental School">
            <a:extLst>
              <a:ext uri="{FF2B5EF4-FFF2-40B4-BE49-F238E27FC236}">
                <a16:creationId xmlns:a16="http://schemas.microsoft.com/office/drawing/2014/main" id="{58A6739B-D1E2-41E4-9D5F-A815B0A51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5856" y="1261369"/>
            <a:ext cx="3586643" cy="2094112"/>
          </a:xfrm>
          <a:prstGeom prst="rect">
            <a:avLst/>
          </a:prstGeom>
          <a:noFill/>
          <a:ln w="57150"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92BA281-47C2-46AB-882E-5017D509E8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33476" y="905247"/>
            <a:ext cx="4762524" cy="3210245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86251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D5C8945-28B9-4394-BD7C-713F5A2BB7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93" y="107170"/>
            <a:ext cx="963251" cy="12436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417429-E68E-4401-BE74-75289D58D5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1752" y="107170"/>
            <a:ext cx="957155" cy="110347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2AC9741-F7E2-42DB-8D91-26F951ED6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4919" y="-298084"/>
            <a:ext cx="4493559" cy="1325563"/>
          </a:xfrm>
        </p:spPr>
        <p:txBody>
          <a:bodyPr>
            <a:normAutofit/>
          </a:bodyPr>
          <a:lstStyle/>
          <a:p>
            <a:r>
              <a:rPr lang="en-GB" sz="4000" b="1" u="sng" dirty="0">
                <a:latin typeface="Century Gothic" panose="020B0502020202020204" pitchFamily="34" charset="0"/>
              </a:rPr>
              <a:t>Reflection Time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06C4B5-3871-4EA6-B5C3-809BD0135F55}"/>
              </a:ext>
            </a:extLst>
          </p:cNvPr>
          <p:cNvSpPr txBox="1"/>
          <p:nvPr/>
        </p:nvSpPr>
        <p:spPr>
          <a:xfrm>
            <a:off x="868697" y="2120195"/>
            <a:ext cx="982531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2800" b="1" i="0" u="none" strike="noStrike" dirty="0">
                <a:solidFill>
                  <a:srgbClr val="00B050"/>
                </a:solidFill>
                <a:effectLst/>
                <a:latin typeface="Century Gothic" panose="020B0502020202020204" pitchFamily="34" charset="0"/>
              </a:rPr>
              <a:t>All people have the right to have help in looking after their mental health and wellbeing.</a:t>
            </a:r>
            <a:endParaRPr lang="en-GB" sz="2800" b="1" dirty="0">
              <a:solidFill>
                <a:srgbClr val="00B050"/>
              </a:solidFill>
              <a:effectLst/>
              <a:latin typeface="Century Gothic" panose="020B0502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5A6A8E4-3619-4F9B-8DAB-961BDEA010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0118" y="708638"/>
            <a:ext cx="5022477" cy="132556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9CFCB96-CFA7-44BD-962F-025345814F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9210" y="4680445"/>
            <a:ext cx="2444978" cy="61727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D25C8C5-28D6-4013-A52F-2188B7B1B6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898194">
            <a:off x="166314" y="4015887"/>
            <a:ext cx="2834886" cy="8154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2F67D23-BFEE-473B-9D0C-963B42D9F0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26921">
            <a:off x="8825484" y="3895689"/>
            <a:ext cx="2834886" cy="8154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038DBAD-777F-4EA0-9713-A51B528030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70118" y="3160295"/>
            <a:ext cx="5196740" cy="3502934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6" name="Picture 2" descr="Wellbeing Warrior! Button Badge">
            <a:extLst>
              <a:ext uri="{FF2B5EF4-FFF2-40B4-BE49-F238E27FC236}">
                <a16:creationId xmlns:a16="http://schemas.microsoft.com/office/drawing/2014/main" id="{77ED4B75-8509-48B2-8A89-2BF045ACE7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69756">
            <a:off x="1216912" y="5003722"/>
            <a:ext cx="1492624" cy="149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Wellbeing Warrior! Button Badge">
            <a:extLst>
              <a:ext uri="{FF2B5EF4-FFF2-40B4-BE49-F238E27FC236}">
                <a16:creationId xmlns:a16="http://schemas.microsoft.com/office/drawing/2014/main" id="{F595F123-BB4F-41AC-8C92-6B66F1388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03716">
            <a:off x="9244901" y="4919805"/>
            <a:ext cx="1492624" cy="149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0238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1290</TotalTime>
  <Words>436</Words>
  <Application>Microsoft Office PowerPoint</Application>
  <PresentationFormat>Widescreen</PresentationFormat>
  <Paragraphs>49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Century Gothic</vt:lpstr>
      <vt:lpstr>Lucida Calligraphy</vt:lpstr>
      <vt:lpstr>Office Theme</vt:lpstr>
      <vt:lpstr>World Mental Health Day   Wellbeing Warriors</vt:lpstr>
      <vt:lpstr>Who are the  Wellbeing Warriors?</vt:lpstr>
      <vt:lpstr>What is Mental Health  and Wellbeing?</vt:lpstr>
      <vt:lpstr>What is World  Mental Health Day?</vt:lpstr>
      <vt:lpstr>Emotions  How do you sometimes feel?</vt:lpstr>
      <vt:lpstr>Emotions</vt:lpstr>
      <vt:lpstr>Supporting Our Mental Health </vt:lpstr>
      <vt:lpstr>PowerPoint Presentation</vt:lpstr>
      <vt:lpstr>PowerPoint Presentation</vt:lpstr>
      <vt:lpstr>Wellbeing Wednesday</vt:lpstr>
      <vt:lpstr>Reflection Time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Governors Meeting  5/5/2020</dc:title>
  <dc:creator>Ray Lang</dc:creator>
  <cp:lastModifiedBy>SAikenhead@STKATHERINES.LOCAL</cp:lastModifiedBy>
  <cp:revision>749</cp:revision>
  <cp:lastPrinted>2024-10-08T09:22:02Z</cp:lastPrinted>
  <dcterms:created xsi:type="dcterms:W3CDTF">2020-06-04T14:25:35Z</dcterms:created>
  <dcterms:modified xsi:type="dcterms:W3CDTF">2024-10-08T09:23:07Z</dcterms:modified>
</cp:coreProperties>
</file>