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889" r:id="rId1"/>
  </p:sldMasterIdLst>
  <p:handoutMasterIdLst>
    <p:handoutMasterId r:id="rId9"/>
  </p:handoutMasterIdLst>
  <p:sldIdLst>
    <p:sldId id="256" r:id="rId2"/>
    <p:sldId id="257" r:id="rId3"/>
    <p:sldId id="258" r:id="rId4"/>
    <p:sldId id="259" r:id="rId5"/>
    <p:sldId id="262" r:id="rId6"/>
    <p:sldId id="260" r:id="rId7"/>
    <p:sldId id="261" r:id="rId8"/>
  </p:sldIdLst>
  <p:sldSz cx="12192000" cy="6858000"/>
  <p:notesSz cx="9926638" cy="6797675"/>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AE3A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77" d="100"/>
          <a:sy n="77" d="100"/>
        </p:scale>
        <p:origin x="684" y="9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handoutMaster" Target="handoutMasters/handout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2.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1"/>
            <a:ext cx="4301543" cy="341064"/>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5622798" y="1"/>
            <a:ext cx="4301543" cy="341064"/>
          </a:xfrm>
          <a:prstGeom prst="rect">
            <a:avLst/>
          </a:prstGeom>
        </p:spPr>
        <p:txBody>
          <a:bodyPr vert="horz" lIns="91440" tIns="45720" rIns="91440" bIns="45720" rtlCol="0"/>
          <a:lstStyle>
            <a:lvl1pPr algn="r">
              <a:defRPr sz="1200"/>
            </a:lvl1pPr>
          </a:lstStyle>
          <a:p>
            <a:fld id="{F9E1C374-1A6E-421F-9986-AE6AECF7DABD}" type="datetimeFigureOut">
              <a:rPr lang="en-GB" smtClean="0"/>
              <a:t>09/06/2025</a:t>
            </a:fld>
            <a:endParaRPr lang="en-GB"/>
          </a:p>
        </p:txBody>
      </p:sp>
      <p:sp>
        <p:nvSpPr>
          <p:cNvPr id="4" name="Footer Placeholder 3"/>
          <p:cNvSpPr>
            <a:spLocks noGrp="1"/>
          </p:cNvSpPr>
          <p:nvPr>
            <p:ph type="ftr" sz="quarter" idx="2"/>
          </p:nvPr>
        </p:nvSpPr>
        <p:spPr>
          <a:xfrm>
            <a:off x="0" y="6456612"/>
            <a:ext cx="4301543" cy="341063"/>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5622798" y="6456612"/>
            <a:ext cx="4301543" cy="341063"/>
          </a:xfrm>
          <a:prstGeom prst="rect">
            <a:avLst/>
          </a:prstGeom>
        </p:spPr>
        <p:txBody>
          <a:bodyPr vert="horz" lIns="91440" tIns="45720" rIns="91440" bIns="45720" rtlCol="0" anchor="b"/>
          <a:lstStyle>
            <a:lvl1pPr algn="r">
              <a:defRPr sz="1200"/>
            </a:lvl1pPr>
          </a:lstStyle>
          <a:p>
            <a:fld id="{AE6EE7AE-FDB9-4CDB-ABA0-20521BD0A1E5}" type="slidenum">
              <a:rPr lang="en-GB" smtClean="0"/>
              <a:t>‹#›</a:t>
            </a:fld>
            <a:endParaRPr lang="en-GB"/>
          </a:p>
        </p:txBody>
      </p:sp>
    </p:spTree>
    <p:extLst>
      <p:ext uri="{BB962C8B-B14F-4D97-AF65-F5344CB8AC3E}">
        <p14:creationId xmlns:p14="http://schemas.microsoft.com/office/powerpoint/2010/main" val="1247159307"/>
      </p:ext>
    </p:extLst>
  </p:cSld>
  <p:clrMap bg1="lt1" tx1="dk1" bg2="lt2" tx2="dk2" accent1="accent1" accent2="accent2" accent3="accent3" accent4="accent4" accent5="accent5" accent6="accent6" hlink="hlink" folHlink="folHlink"/>
</p:handout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370693" y="1769540"/>
            <a:ext cx="9440034" cy="1828801"/>
          </a:xfrm>
        </p:spPr>
        <p:txBody>
          <a:bodyPr anchor="b">
            <a:normAutofit/>
          </a:bodyPr>
          <a:lstStyle>
            <a:lvl1pPr algn="ctr">
              <a:defRPr sz="5400">
                <a:solidFill>
                  <a:schemeClr val="bg1"/>
                </a:solidFill>
                <a:latin typeface="Calibri Light" panose="020F0302020204030204" pitchFamily="34" charset="0"/>
                <a:cs typeface="Calibri Light" panose="020F0302020204030204" pitchFamily="34" charset="0"/>
              </a:defRPr>
            </a:lvl1pPr>
          </a:lstStyle>
          <a:p>
            <a:r>
              <a:rPr lang="en-US" dirty="0" smtClean="0"/>
              <a:t>Click to edit Master title style</a:t>
            </a:r>
            <a:endParaRPr lang="en-US" dirty="0"/>
          </a:p>
        </p:txBody>
      </p:sp>
      <p:sp>
        <p:nvSpPr>
          <p:cNvPr id="3" name="Subtitle 2"/>
          <p:cNvSpPr>
            <a:spLocks noGrp="1"/>
          </p:cNvSpPr>
          <p:nvPr>
            <p:ph type="subTitle" idx="1"/>
          </p:nvPr>
        </p:nvSpPr>
        <p:spPr>
          <a:xfrm>
            <a:off x="1370693" y="3598339"/>
            <a:ext cx="9440034" cy="1049867"/>
          </a:xfrm>
        </p:spPr>
        <p:txBody>
          <a:bodyPr anchor="t"/>
          <a:lstStyle>
            <a:lvl1pPr marL="0" indent="0" algn="ctr">
              <a:buNone/>
              <a:defRPr>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03FCE02C-6EC6-4E09-BC2C-9FDED4DE236E}" type="datetimeFigureOut">
              <a:rPr lang="en-US" smtClean="0"/>
              <a:t>6/9/2025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smtClean="0"/>
              <a:pPr/>
              <a:t>‹#›</a:t>
            </a:fld>
            <a:endParaRPr lang="en-US" dirty="0"/>
          </a:p>
        </p:txBody>
      </p:sp>
    </p:spTree>
    <p:extLst>
      <p:ext uri="{BB962C8B-B14F-4D97-AF65-F5344CB8AC3E}">
        <p14:creationId xmlns:p14="http://schemas.microsoft.com/office/powerpoint/2010/main" val="313996536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solidFill>
                  <a:schemeClr val="bg1"/>
                </a:solidFill>
                <a:latin typeface="Calibri Light" panose="020F0302020204030204" pitchFamily="34" charset="0"/>
                <a:cs typeface="Calibri Light" panose="020F0302020204030204" pitchFamily="34" charset="0"/>
              </a:defRPr>
            </a:lvl1pPr>
          </a:lstStyle>
          <a:p>
            <a:r>
              <a:rPr lang="en-US" dirty="0" smtClean="0"/>
              <a:t>Click to edit Master title style</a:t>
            </a:r>
            <a:endParaRPr lang="en-US" dirty="0"/>
          </a:p>
        </p:txBody>
      </p:sp>
      <p:sp>
        <p:nvSpPr>
          <p:cNvPr id="3" name="Content Placeholder 2"/>
          <p:cNvSpPr>
            <a:spLocks noGrp="1"/>
          </p:cNvSpPr>
          <p:nvPr>
            <p:ph idx="1"/>
          </p:nvPr>
        </p:nvSpPr>
        <p:spPr/>
        <p:txBody>
          <a:bodyPr/>
          <a:lstStyle>
            <a:lvl1pPr>
              <a:defRPr>
                <a:solidFill>
                  <a:schemeClr val="bg1"/>
                </a:solidFill>
                <a:latin typeface="Calibri Light" panose="020F0302020204030204" pitchFamily="34" charset="0"/>
                <a:cs typeface="Calibri Light" panose="020F0302020204030204" pitchFamily="34" charset="0"/>
              </a:defRPr>
            </a:lvl1pPr>
            <a:lvl2pPr>
              <a:defRPr>
                <a:solidFill>
                  <a:schemeClr val="bg1"/>
                </a:solidFill>
                <a:latin typeface="Calibri Light" panose="020F0302020204030204" pitchFamily="34" charset="0"/>
                <a:cs typeface="Calibri Light" panose="020F0302020204030204" pitchFamily="34" charset="0"/>
              </a:defRPr>
            </a:lvl2pPr>
            <a:lvl3pPr>
              <a:defRPr>
                <a:solidFill>
                  <a:schemeClr val="bg1"/>
                </a:solidFill>
                <a:latin typeface="Calibri Light" panose="020F0302020204030204" pitchFamily="34" charset="0"/>
                <a:cs typeface="Calibri Light" panose="020F0302020204030204" pitchFamily="34" charset="0"/>
              </a:defRPr>
            </a:lvl3pPr>
            <a:lvl4pPr>
              <a:defRPr>
                <a:solidFill>
                  <a:schemeClr val="bg1"/>
                </a:solidFill>
                <a:latin typeface="Calibri Light" panose="020F0302020204030204" pitchFamily="34" charset="0"/>
                <a:cs typeface="Calibri Light" panose="020F0302020204030204" pitchFamily="34" charset="0"/>
              </a:defRPr>
            </a:lvl4pPr>
            <a:lvl5pPr>
              <a:defRPr>
                <a:solidFill>
                  <a:schemeClr val="bg1"/>
                </a:solidFill>
                <a:latin typeface="Calibri Light" panose="020F0302020204030204" pitchFamily="34" charset="0"/>
                <a:cs typeface="Calibri Light" panose="020F0302020204030204" pitchFamily="34" charset="0"/>
              </a:defRPr>
            </a:lvl5pPr>
          </a:lstStyle>
          <a:p>
            <a:pPr lvl="0"/>
            <a:r>
              <a:rPr lang="en-US" dirty="0" smtClean="0"/>
              <a:t>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4" name="Date Placeholder 3"/>
          <p:cNvSpPr>
            <a:spLocks noGrp="1"/>
          </p:cNvSpPr>
          <p:nvPr>
            <p:ph type="dt" sz="half" idx="10"/>
          </p:nvPr>
        </p:nvSpPr>
        <p:spPr/>
        <p:txBody>
          <a:bodyPr/>
          <a:lstStyle/>
          <a:p>
            <a:fld id="{17205CAA-4E5A-4223-BD55-C5D2841AC9EF}" type="datetimeFigureOut">
              <a:rPr lang="en-US" smtClean="0"/>
              <a:t>6/9/2025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smtClean="0"/>
              <a:pPr/>
              <a:t>‹#›</a:t>
            </a:fld>
            <a:endParaRPr lang="en-US" dirty="0"/>
          </a:p>
        </p:txBody>
      </p:sp>
    </p:spTree>
    <p:extLst>
      <p:ext uri="{BB962C8B-B14F-4D97-AF65-F5344CB8AC3E}">
        <p14:creationId xmlns:p14="http://schemas.microsoft.com/office/powerpoint/2010/main" val="4054502269"/>
      </p:ext>
    </p:extLst>
  </p:cSld>
  <p:clrMapOvr>
    <a:masterClrMapping/>
  </p:clrMapOvr>
  <p:hf sldNum="0" hdr="0" ftr="0" dt="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295401" y="1761067"/>
            <a:ext cx="9590550" cy="1828813"/>
          </a:xfrm>
        </p:spPr>
        <p:txBody>
          <a:bodyPr anchor="b"/>
          <a:lstStyle>
            <a:lvl1pPr algn="ctr">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1295401" y="3589879"/>
            <a:ext cx="9590550" cy="1507054"/>
          </a:xfrm>
        </p:spPr>
        <p:txBody>
          <a:bodyPr anchor="t"/>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EE4D1A55-63BC-4BA2-9538-7DDEADA10621}" type="datetimeFigureOut">
              <a:rPr lang="en-US" smtClean="0"/>
              <a:t>6/9/2025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smtClean="0"/>
              <a:pPr/>
              <a:t>‹#›</a:t>
            </a:fld>
            <a:endParaRPr lang="en-US" dirty="0"/>
          </a:p>
        </p:txBody>
      </p:sp>
    </p:spTree>
    <p:extLst>
      <p:ext uri="{BB962C8B-B14F-4D97-AF65-F5344CB8AC3E}">
        <p14:creationId xmlns:p14="http://schemas.microsoft.com/office/powerpoint/2010/main" val="3495436563"/>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accent2">
                <a:lumMod val="5000"/>
                <a:lumOff val="95000"/>
              </a:schemeClr>
            </a:gs>
            <a:gs pos="74000">
              <a:schemeClr val="accent2">
                <a:lumMod val="45000"/>
                <a:lumOff val="55000"/>
              </a:schemeClr>
            </a:gs>
            <a:gs pos="83000">
              <a:schemeClr val="accent2">
                <a:lumMod val="45000"/>
                <a:lumOff val="55000"/>
              </a:schemeClr>
            </a:gs>
            <a:gs pos="100000">
              <a:schemeClr val="accent2">
                <a:lumMod val="30000"/>
                <a:lumOff val="70000"/>
              </a:schemeClr>
            </a:gs>
          </a:gsLst>
          <a:lin ang="5400000" scaled="1"/>
          <a:tileRect/>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913795" y="609600"/>
            <a:ext cx="10353762" cy="970450"/>
          </a:xfrm>
          <a:prstGeom prst="rect">
            <a:avLst/>
          </a:prstGeom>
          <a:effectLst>
            <a:outerShdw blurRad="25400" dir="17880000">
              <a:srgbClr val="000000">
                <a:alpha val="46000"/>
              </a:srgbClr>
            </a:outerShdw>
          </a:effectLst>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913795" y="1732449"/>
            <a:ext cx="10353762" cy="4058751"/>
          </a:xfrm>
          <a:prstGeom prst="rect">
            <a:avLst/>
          </a:prstGeom>
          <a:effectLst>
            <a:outerShdw blurRad="25400" dir="17880000">
              <a:srgbClr val="000000">
                <a:alpha val="46000"/>
              </a:srgbClr>
            </a:outerShdw>
          </a:effectLst>
        </p:spPr>
        <p:txBody>
          <a:bodyPr vert="horz" lIns="91440" tIns="45720" rIns="91440" bIns="45720" rtlCol="0" anchor="t">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7678736" y="5883275"/>
            <a:ext cx="2743200" cy="365125"/>
          </a:xfrm>
          <a:prstGeom prst="rect">
            <a:avLst/>
          </a:prstGeom>
        </p:spPr>
        <p:txBody>
          <a:bodyPr vert="horz" lIns="91440" tIns="45720" rIns="91440" bIns="45720" rtlCol="0" anchor="ctr"/>
          <a:lstStyle>
            <a:lvl1pPr algn="r">
              <a:defRPr sz="1000">
                <a:solidFill>
                  <a:schemeClr val="tx1">
                    <a:lumMod val="95000"/>
                  </a:schemeClr>
                </a:solidFill>
                <a:effectLst>
                  <a:outerShdw blurRad="50800" dist="38100" dir="2700000" algn="tl" rotWithShape="0">
                    <a:schemeClr val="bg1">
                      <a:alpha val="43000"/>
                    </a:schemeClr>
                  </a:outerShdw>
                </a:effectLst>
              </a:defRPr>
            </a:lvl1pPr>
          </a:lstStyle>
          <a:p>
            <a:fld id="{17205CAA-4E5A-4223-BD55-C5D2841AC9EF}" type="datetimeFigureOut">
              <a:rPr lang="en-US" smtClean="0"/>
              <a:t>6/9/2025</a:t>
            </a:fld>
            <a:endParaRPr lang="en-US" dirty="0"/>
          </a:p>
        </p:txBody>
      </p:sp>
      <p:sp>
        <p:nvSpPr>
          <p:cNvPr id="5" name="Footer Placeholder 4"/>
          <p:cNvSpPr>
            <a:spLocks noGrp="1"/>
          </p:cNvSpPr>
          <p:nvPr>
            <p:ph type="ftr" sz="quarter" idx="3"/>
          </p:nvPr>
        </p:nvSpPr>
        <p:spPr>
          <a:xfrm>
            <a:off x="913795" y="5883275"/>
            <a:ext cx="6672865" cy="365125"/>
          </a:xfrm>
          <a:prstGeom prst="rect">
            <a:avLst/>
          </a:prstGeom>
        </p:spPr>
        <p:txBody>
          <a:bodyPr vert="horz" lIns="91440" tIns="45720" rIns="91440" bIns="45720" rtlCol="0" anchor="ctr"/>
          <a:lstStyle>
            <a:lvl1pPr algn="l">
              <a:defRPr sz="1000">
                <a:solidFill>
                  <a:schemeClr val="tx1">
                    <a:lumMod val="95000"/>
                  </a:schemeClr>
                </a:solidFill>
                <a:effectLst>
                  <a:outerShdw blurRad="50800" dist="38100" dir="2700000" algn="tl" rotWithShape="0">
                    <a:schemeClr val="bg1">
                      <a:alpha val="43000"/>
                    </a:schemeClr>
                  </a:outerShdw>
                </a:effectLst>
              </a:defRPr>
            </a:lvl1pPr>
          </a:lstStyle>
          <a:p>
            <a:endParaRPr lang="en-US" dirty="0"/>
          </a:p>
        </p:txBody>
      </p:sp>
      <p:sp>
        <p:nvSpPr>
          <p:cNvPr id="6" name="Slide Number Placeholder 5"/>
          <p:cNvSpPr>
            <a:spLocks noGrp="1"/>
          </p:cNvSpPr>
          <p:nvPr>
            <p:ph type="sldNum" sz="quarter" idx="4"/>
          </p:nvPr>
        </p:nvSpPr>
        <p:spPr>
          <a:xfrm>
            <a:off x="10514011" y="5883275"/>
            <a:ext cx="753545" cy="365125"/>
          </a:xfrm>
          <a:prstGeom prst="rect">
            <a:avLst/>
          </a:prstGeom>
        </p:spPr>
        <p:txBody>
          <a:bodyPr vert="horz" lIns="91440" tIns="45720" rIns="91440" bIns="45720" rtlCol="0" anchor="ctr"/>
          <a:lstStyle>
            <a:lvl1pPr algn="r">
              <a:defRPr sz="1000">
                <a:solidFill>
                  <a:schemeClr val="tx1">
                    <a:lumMod val="95000"/>
                  </a:schemeClr>
                </a:solidFill>
                <a:effectLst>
                  <a:outerShdw blurRad="50800" dist="38100" dir="2700000" algn="tl" rotWithShape="0">
                    <a:schemeClr val="bg1">
                      <a:alpha val="43000"/>
                    </a:schemeClr>
                  </a:outerShdw>
                </a:effectLst>
              </a:defRPr>
            </a:lvl1pPr>
          </a:lstStyle>
          <a:p>
            <a:fld id="{4FAB73BC-B049-4115-A692-8D63A059BFB8}" type="slidenum">
              <a:rPr lang="en-US" smtClean="0"/>
              <a:pPr/>
              <a:t>‹#›</a:t>
            </a:fld>
            <a:endParaRPr lang="en-US" dirty="0"/>
          </a:p>
        </p:txBody>
      </p:sp>
    </p:spTree>
    <p:extLst>
      <p:ext uri="{BB962C8B-B14F-4D97-AF65-F5344CB8AC3E}">
        <p14:creationId xmlns:p14="http://schemas.microsoft.com/office/powerpoint/2010/main" val="2767835964"/>
      </p:ext>
    </p:extLst>
  </p:cSld>
  <p:clrMap bg1="dk1" tx1="lt1" bg2="dk2" tx2="lt2" accent1="accent1" accent2="accent2" accent3="accent3" accent4="accent4" accent5="accent5" accent6="accent6" hlink="hlink" folHlink="folHlink"/>
  <p:sldLayoutIdLst>
    <p:sldLayoutId id="2147483890" r:id="rId1"/>
    <p:sldLayoutId id="2147483891" r:id="rId2"/>
    <p:sldLayoutId id="2147483892" r:id="rId3"/>
  </p:sldLayoutIdLst>
  <p:hf sldNum="0" hdr="0" ftr="0" dt="0"/>
  <p:txStyles>
    <p:titleStyle>
      <a:lvl1pPr algn="ctr" defTabSz="457200" rtl="0" eaLnBrk="1" latinLnBrk="0" hangingPunct="1">
        <a:spcBef>
          <a:spcPct val="0"/>
        </a:spcBef>
        <a:buNone/>
        <a:defRPr sz="40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j-lt"/>
          <a:ea typeface="+mj-ea"/>
          <a:cs typeface="Trebuchet M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06000" algn="l" defTabSz="457200" rtl="0" eaLnBrk="1" latinLnBrk="0" hangingPunct="1">
        <a:spcBef>
          <a:spcPct val="20000"/>
        </a:spcBef>
        <a:spcAft>
          <a:spcPts val="600"/>
        </a:spcAft>
        <a:buClr>
          <a:schemeClr val="tx2"/>
        </a:buClr>
        <a:buSzPct val="70000"/>
        <a:buFont typeface="Wingdings 2" charset="2"/>
        <a:buChar char=""/>
        <a:defRPr sz="20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n-lt"/>
          <a:ea typeface="+mn-ea"/>
          <a:cs typeface="+mn-cs"/>
        </a:defRPr>
      </a:lvl1pPr>
      <a:lvl2pPr marL="720000" indent="-270000" algn="l" defTabSz="457200" rtl="0" eaLnBrk="1" latinLnBrk="0" hangingPunct="1">
        <a:spcBef>
          <a:spcPct val="20000"/>
        </a:spcBef>
        <a:spcAft>
          <a:spcPts val="600"/>
        </a:spcAft>
        <a:buClr>
          <a:schemeClr val="tx2"/>
        </a:buClr>
        <a:buSzPct val="70000"/>
        <a:buFont typeface="Wingdings 2" charset="2"/>
        <a:buChar char=""/>
        <a:defRPr sz="18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n-lt"/>
          <a:ea typeface="+mn-ea"/>
          <a:cs typeface="+mn-cs"/>
        </a:defRPr>
      </a:lvl2pPr>
      <a:lvl3pPr marL="1026000" indent="-216000" algn="l" defTabSz="457200" rtl="0" eaLnBrk="1" latinLnBrk="0" hangingPunct="1">
        <a:spcBef>
          <a:spcPct val="20000"/>
        </a:spcBef>
        <a:spcAft>
          <a:spcPts val="600"/>
        </a:spcAft>
        <a:buClr>
          <a:schemeClr val="tx2"/>
        </a:buClr>
        <a:buSzPct val="70000"/>
        <a:buFont typeface="Wingdings 2" charset="2"/>
        <a:buChar char=""/>
        <a:defRPr sz="16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n-lt"/>
          <a:ea typeface="+mn-ea"/>
          <a:cs typeface="+mn-cs"/>
        </a:defRPr>
      </a:lvl3pPr>
      <a:lvl4pPr marL="1386000" indent="-216000" algn="l" defTabSz="457200" rtl="0" eaLnBrk="1" latinLnBrk="0" hangingPunct="1">
        <a:spcBef>
          <a:spcPct val="20000"/>
        </a:spcBef>
        <a:spcAft>
          <a:spcPts val="600"/>
        </a:spcAft>
        <a:buClr>
          <a:schemeClr val="tx2"/>
        </a:buClr>
        <a:buSzPct val="70000"/>
        <a:buFont typeface="Wingdings 2" charset="2"/>
        <a:buChar char=""/>
        <a:defRPr sz="14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n-lt"/>
          <a:ea typeface="+mn-ea"/>
          <a:cs typeface="+mn-cs"/>
        </a:defRPr>
      </a:lvl4pPr>
      <a:lvl5pPr marL="1674000" indent="-216000" algn="l" defTabSz="457200" rtl="0" eaLnBrk="1" latinLnBrk="0" hangingPunct="1">
        <a:spcBef>
          <a:spcPct val="20000"/>
        </a:spcBef>
        <a:spcAft>
          <a:spcPts val="600"/>
        </a:spcAft>
        <a:buClr>
          <a:schemeClr val="tx2"/>
        </a:buClr>
        <a:buSzPct val="70000"/>
        <a:buFont typeface="Wingdings 2" charset="2"/>
        <a:buChar char=""/>
        <a:defRPr sz="14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n-lt"/>
          <a:ea typeface="+mn-ea"/>
          <a:cs typeface="+mn-cs"/>
        </a:defRPr>
      </a:lvl5pPr>
      <a:lvl6pPr marL="2014600" indent="-228600" algn="l" defTabSz="457200" rtl="0" eaLnBrk="1" latinLnBrk="0" hangingPunct="1">
        <a:spcBef>
          <a:spcPct val="20000"/>
        </a:spcBef>
        <a:spcAft>
          <a:spcPts val="600"/>
        </a:spcAft>
        <a:buClr>
          <a:schemeClr val="tx2"/>
        </a:buClr>
        <a:buSzPct val="70000"/>
        <a:buFont typeface="Wingdings 2" charset="2"/>
        <a:buChar char=""/>
        <a:defRPr sz="14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n-lt"/>
          <a:ea typeface="+mn-ea"/>
          <a:cs typeface="+mn-cs"/>
        </a:defRPr>
      </a:lvl6pPr>
      <a:lvl7pPr marL="2401800" indent="-228600" algn="l" defTabSz="457200" rtl="0" eaLnBrk="1" latinLnBrk="0" hangingPunct="1">
        <a:spcBef>
          <a:spcPct val="20000"/>
        </a:spcBef>
        <a:spcAft>
          <a:spcPts val="600"/>
        </a:spcAft>
        <a:buClr>
          <a:schemeClr val="tx2"/>
        </a:buClr>
        <a:buSzPct val="70000"/>
        <a:buFont typeface="Wingdings 2" charset="2"/>
        <a:buChar char=""/>
        <a:defRPr sz="14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n-lt"/>
          <a:ea typeface="+mn-ea"/>
          <a:cs typeface="+mn-cs"/>
        </a:defRPr>
      </a:lvl7pPr>
      <a:lvl8pPr marL="2789000" indent="-228600" algn="l" defTabSz="457200" rtl="0" eaLnBrk="1" latinLnBrk="0" hangingPunct="1">
        <a:spcBef>
          <a:spcPct val="20000"/>
        </a:spcBef>
        <a:spcAft>
          <a:spcPts val="600"/>
        </a:spcAft>
        <a:buClr>
          <a:schemeClr val="tx2"/>
        </a:buClr>
        <a:buSzPct val="70000"/>
        <a:buFont typeface="Wingdings 2" charset="2"/>
        <a:buChar char=""/>
        <a:defRPr sz="14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n-lt"/>
          <a:ea typeface="+mn-ea"/>
          <a:cs typeface="+mn-cs"/>
        </a:defRPr>
      </a:lvl8pPr>
      <a:lvl9pPr marL="3106200" indent="-228600" algn="l" defTabSz="457200" rtl="0" eaLnBrk="1" latinLnBrk="0" hangingPunct="1">
        <a:spcBef>
          <a:spcPct val="20000"/>
        </a:spcBef>
        <a:spcAft>
          <a:spcPts val="600"/>
        </a:spcAft>
        <a:buClr>
          <a:schemeClr val="tx2"/>
        </a:buClr>
        <a:buSzPct val="70000"/>
        <a:buFont typeface="Wingdings 2" charset="2"/>
        <a:buChar char=""/>
        <a:defRPr sz="14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8" Type="http://schemas.openxmlformats.org/officeDocument/2006/relationships/image" Target="../media/image10.png"/><Relationship Id="rId3" Type="http://schemas.microsoft.com/office/2007/relationships/hdphoto" Target="../media/hdphoto2.wdp"/><Relationship Id="rId7" Type="http://schemas.microsoft.com/office/2007/relationships/hdphoto" Target="../media/hdphoto4.wdp"/><Relationship Id="rId2" Type="http://schemas.openxmlformats.org/officeDocument/2006/relationships/image" Target="../media/image7.png"/><Relationship Id="rId1" Type="http://schemas.openxmlformats.org/officeDocument/2006/relationships/slideLayout" Target="../slideLayouts/slideLayout2.xml"/><Relationship Id="rId6" Type="http://schemas.openxmlformats.org/officeDocument/2006/relationships/image" Target="../media/image9.png"/><Relationship Id="rId5" Type="http://schemas.microsoft.com/office/2007/relationships/hdphoto" Target="../media/hdphoto3.wdp"/><Relationship Id="rId4" Type="http://schemas.openxmlformats.org/officeDocument/2006/relationships/image" Target="../media/image8.png"/><Relationship Id="rId9" Type="http://schemas.microsoft.com/office/2007/relationships/hdphoto" Target="../media/hdphoto5.wdp"/></Relationships>
</file>

<file path=ppt/slides/_rels/slide5.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slideLayout" Target="../slideLayouts/slideLayout2.xml"/><Relationship Id="rId1" Type="http://schemas.openxmlformats.org/officeDocument/2006/relationships/video" Target="https://www.youtube.com/embed/A1aialRYG50"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517087" y="-528129"/>
            <a:ext cx="8825658" cy="3329581"/>
          </a:xfrm>
        </p:spPr>
        <p:txBody>
          <a:bodyPr/>
          <a:lstStyle/>
          <a:p>
            <a:r>
              <a:rPr lang="en-GB" dirty="0" smtClean="0">
                <a:solidFill>
                  <a:schemeClr val="bg2">
                    <a:lumMod val="90000"/>
                    <a:lumOff val="10000"/>
                  </a:schemeClr>
                </a:solidFill>
                <a:effectLst/>
              </a:rPr>
              <a:t>Who are Young </a:t>
            </a:r>
            <a:r>
              <a:rPr lang="en-GB" dirty="0">
                <a:solidFill>
                  <a:schemeClr val="bg2">
                    <a:lumMod val="90000"/>
                    <a:lumOff val="10000"/>
                  </a:schemeClr>
                </a:solidFill>
                <a:effectLst/>
              </a:rPr>
              <a:t>C</a:t>
            </a:r>
            <a:r>
              <a:rPr lang="en-GB" dirty="0" smtClean="0">
                <a:solidFill>
                  <a:schemeClr val="bg2">
                    <a:lumMod val="90000"/>
                    <a:lumOff val="10000"/>
                  </a:schemeClr>
                </a:solidFill>
                <a:effectLst/>
              </a:rPr>
              <a:t>arers?</a:t>
            </a:r>
            <a:endParaRPr lang="en-GB" dirty="0">
              <a:solidFill>
                <a:schemeClr val="bg2">
                  <a:lumMod val="90000"/>
                  <a:lumOff val="10000"/>
                </a:schemeClr>
              </a:solidFill>
              <a:effectLst/>
            </a:endParaRPr>
          </a:p>
        </p:txBody>
      </p:sp>
      <p:pic>
        <p:nvPicPr>
          <p:cNvPr id="4" name="Picture 3"/>
          <p:cNvPicPr>
            <a:picLocks noChangeAspect="1"/>
          </p:cNvPicPr>
          <p:nvPr/>
        </p:nvPicPr>
        <p:blipFill>
          <a:blip r:embed="rId2"/>
          <a:stretch>
            <a:fillRect/>
          </a:stretch>
        </p:blipFill>
        <p:spPr>
          <a:xfrm>
            <a:off x="4144037" y="3696012"/>
            <a:ext cx="3571758" cy="2453497"/>
          </a:xfrm>
          <a:prstGeom prst="rect">
            <a:avLst/>
          </a:prstGeom>
        </p:spPr>
      </p:pic>
      <p:pic>
        <p:nvPicPr>
          <p:cNvPr id="5" name="Picture 4"/>
          <p:cNvPicPr>
            <a:picLocks noChangeAspect="1"/>
          </p:cNvPicPr>
          <p:nvPr/>
        </p:nvPicPr>
        <p:blipFill>
          <a:blip r:embed="rId3"/>
          <a:stretch>
            <a:fillRect/>
          </a:stretch>
        </p:blipFill>
        <p:spPr>
          <a:xfrm>
            <a:off x="783861" y="3670756"/>
            <a:ext cx="2716985" cy="2478753"/>
          </a:xfrm>
          <a:prstGeom prst="rect">
            <a:avLst/>
          </a:prstGeom>
        </p:spPr>
      </p:pic>
      <p:pic>
        <p:nvPicPr>
          <p:cNvPr id="6" name="Picture 5"/>
          <p:cNvPicPr>
            <a:picLocks noChangeAspect="1"/>
          </p:cNvPicPr>
          <p:nvPr/>
        </p:nvPicPr>
        <p:blipFill>
          <a:blip r:embed="rId4"/>
          <a:stretch>
            <a:fillRect/>
          </a:stretch>
        </p:blipFill>
        <p:spPr>
          <a:xfrm>
            <a:off x="8260706" y="3696012"/>
            <a:ext cx="3068134" cy="2487676"/>
          </a:xfrm>
          <a:prstGeom prst="rect">
            <a:avLst/>
          </a:prstGeom>
        </p:spPr>
      </p:pic>
    </p:spTree>
    <p:extLst>
      <p:ext uri="{BB962C8B-B14F-4D97-AF65-F5344CB8AC3E}">
        <p14:creationId xmlns:p14="http://schemas.microsoft.com/office/powerpoint/2010/main" val="8246201"/>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ounded Rectangle 5"/>
          <p:cNvSpPr/>
          <p:nvPr/>
        </p:nvSpPr>
        <p:spPr>
          <a:xfrm>
            <a:off x="392934" y="393538"/>
            <a:ext cx="11397187" cy="6030411"/>
          </a:xfrm>
          <a:prstGeom prst="roundRect">
            <a:avLst/>
          </a:prstGeom>
          <a:solidFill>
            <a:schemeClr val="accent1">
              <a:lumMod val="20000"/>
              <a:lumOff val="80000"/>
            </a:schemeClr>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p:cNvSpPr>
            <a:spLocks noGrp="1"/>
          </p:cNvSpPr>
          <p:nvPr>
            <p:ph type="title"/>
          </p:nvPr>
        </p:nvSpPr>
        <p:spPr/>
        <p:txBody>
          <a:bodyPr/>
          <a:lstStyle/>
          <a:p>
            <a:r>
              <a:rPr lang="en-GB" dirty="0" smtClean="0">
                <a:solidFill>
                  <a:schemeClr val="bg2">
                    <a:lumMod val="90000"/>
                    <a:lumOff val="10000"/>
                  </a:schemeClr>
                </a:solidFill>
                <a:effectLst/>
              </a:rPr>
              <a:t>What is a Young Carer?</a:t>
            </a:r>
            <a:endParaRPr lang="en-GB" dirty="0">
              <a:solidFill>
                <a:schemeClr val="bg2">
                  <a:lumMod val="90000"/>
                  <a:lumOff val="10000"/>
                </a:schemeClr>
              </a:solidFill>
              <a:effectLst/>
            </a:endParaRPr>
          </a:p>
        </p:txBody>
      </p:sp>
      <p:sp>
        <p:nvSpPr>
          <p:cNvPr id="3" name="Content Placeholder 2"/>
          <p:cNvSpPr>
            <a:spLocks noGrp="1"/>
          </p:cNvSpPr>
          <p:nvPr>
            <p:ph idx="1"/>
          </p:nvPr>
        </p:nvSpPr>
        <p:spPr>
          <a:xfrm>
            <a:off x="991017" y="1853248"/>
            <a:ext cx="10366794" cy="2925186"/>
          </a:xfrm>
        </p:spPr>
        <p:txBody>
          <a:bodyPr/>
          <a:lstStyle/>
          <a:p>
            <a:pPr marL="0" indent="0">
              <a:buNone/>
            </a:pPr>
            <a:r>
              <a:rPr lang="en-GB" dirty="0" smtClean="0">
                <a:solidFill>
                  <a:schemeClr val="bg2">
                    <a:lumMod val="90000"/>
                    <a:lumOff val="10000"/>
                  </a:schemeClr>
                </a:solidFill>
                <a:effectLst/>
              </a:rPr>
              <a:t>A Young Carer is someone who is under the age of 18 and they help to look after someone in their home.</a:t>
            </a:r>
          </a:p>
          <a:p>
            <a:pPr marL="0" indent="0">
              <a:buNone/>
            </a:pPr>
            <a:r>
              <a:rPr lang="en-GB" dirty="0" smtClean="0">
                <a:solidFill>
                  <a:schemeClr val="bg2">
                    <a:lumMod val="90000"/>
                    <a:lumOff val="10000"/>
                  </a:schemeClr>
                </a:solidFill>
                <a:effectLst/>
              </a:rPr>
              <a:t>This could be a parent, a brother, a sister or a grandparent.</a:t>
            </a:r>
          </a:p>
          <a:p>
            <a:pPr marL="0" indent="0">
              <a:buNone/>
            </a:pPr>
            <a:r>
              <a:rPr lang="en-GB" dirty="0" smtClean="0">
                <a:solidFill>
                  <a:schemeClr val="bg2">
                    <a:lumMod val="90000"/>
                    <a:lumOff val="10000"/>
                  </a:schemeClr>
                </a:solidFill>
                <a:effectLst/>
              </a:rPr>
              <a:t>They might help because the person is unwell, disabled, or they may struggle with their feelings or behaviour.</a:t>
            </a:r>
            <a:endParaRPr lang="en-GB" dirty="0">
              <a:solidFill>
                <a:schemeClr val="bg2">
                  <a:lumMod val="90000"/>
                  <a:lumOff val="10000"/>
                </a:schemeClr>
              </a:solidFill>
              <a:effectLst/>
            </a:endParaRPr>
          </a:p>
        </p:txBody>
      </p:sp>
      <p:pic>
        <p:nvPicPr>
          <p:cNvPr id="1026" name="Picture 2" descr="Young carers and young adult carers | Live Well Cheshire West"/>
          <p:cNvPicPr>
            <a:picLocks noChangeAspect="1" noChangeArrowheads="1"/>
          </p:cNvPicPr>
          <p:nvPr/>
        </p:nvPicPr>
        <p:blipFill rotWithShape="1">
          <a:blip r:embed="rId2">
            <a:extLst>
              <a:ext uri="{28A0092B-C50C-407E-A947-70E740481C1C}">
                <a14:useLocalDpi xmlns:a14="http://schemas.microsoft.com/office/drawing/2010/main" val="0"/>
              </a:ext>
            </a:extLst>
          </a:blip>
          <a:srcRect b="23706"/>
          <a:stretch/>
        </p:blipFill>
        <p:spPr bwMode="auto">
          <a:xfrm>
            <a:off x="2225630" y="4138863"/>
            <a:ext cx="7142959" cy="253465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00590557"/>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ounded Rectangle 4"/>
          <p:cNvSpPr/>
          <p:nvPr/>
        </p:nvSpPr>
        <p:spPr>
          <a:xfrm>
            <a:off x="392934" y="393538"/>
            <a:ext cx="11397187" cy="6030411"/>
          </a:xfrm>
          <a:prstGeom prst="roundRect">
            <a:avLst/>
          </a:prstGeom>
          <a:solidFill>
            <a:schemeClr val="accent2">
              <a:lumMod val="40000"/>
              <a:lumOff val="60000"/>
            </a:schemeClr>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p:cNvSpPr>
            <a:spLocks noGrp="1"/>
          </p:cNvSpPr>
          <p:nvPr>
            <p:ph type="title"/>
          </p:nvPr>
        </p:nvSpPr>
        <p:spPr/>
        <p:txBody>
          <a:bodyPr/>
          <a:lstStyle/>
          <a:p>
            <a:r>
              <a:rPr lang="en-GB" dirty="0" smtClean="0">
                <a:solidFill>
                  <a:schemeClr val="bg2">
                    <a:lumMod val="90000"/>
                    <a:lumOff val="10000"/>
                  </a:schemeClr>
                </a:solidFill>
                <a:effectLst/>
              </a:rPr>
              <a:t>What do Young Carers do?</a:t>
            </a:r>
            <a:endParaRPr lang="en-GB" dirty="0">
              <a:solidFill>
                <a:schemeClr val="bg2">
                  <a:lumMod val="90000"/>
                  <a:lumOff val="10000"/>
                </a:schemeClr>
              </a:solidFill>
              <a:effectLst/>
            </a:endParaRPr>
          </a:p>
        </p:txBody>
      </p:sp>
      <p:sp>
        <p:nvSpPr>
          <p:cNvPr id="3" name="Content Placeholder 2"/>
          <p:cNvSpPr>
            <a:spLocks noGrp="1"/>
          </p:cNvSpPr>
          <p:nvPr>
            <p:ph idx="1"/>
          </p:nvPr>
        </p:nvSpPr>
        <p:spPr>
          <a:xfrm>
            <a:off x="814554" y="1614521"/>
            <a:ext cx="6010279" cy="4195481"/>
          </a:xfrm>
        </p:spPr>
        <p:txBody>
          <a:bodyPr>
            <a:normAutofit/>
          </a:bodyPr>
          <a:lstStyle/>
          <a:p>
            <a:pPr marL="0" indent="0">
              <a:buNone/>
            </a:pPr>
            <a:r>
              <a:rPr lang="en-GB" dirty="0" smtClean="0">
                <a:solidFill>
                  <a:schemeClr val="bg2">
                    <a:lumMod val="90000"/>
                    <a:lumOff val="10000"/>
                  </a:schemeClr>
                </a:solidFill>
                <a:effectLst/>
              </a:rPr>
              <a:t>A lot of Young Carers help out with the jobs around the house, such as:</a:t>
            </a:r>
          </a:p>
          <a:p>
            <a:pPr>
              <a:buFont typeface="Arial" panose="020B0604020202020204" pitchFamily="34" charset="0"/>
              <a:buChar char="•"/>
            </a:pPr>
            <a:r>
              <a:rPr lang="en-GB" dirty="0" smtClean="0">
                <a:solidFill>
                  <a:schemeClr val="bg2">
                    <a:lumMod val="90000"/>
                    <a:lumOff val="10000"/>
                  </a:schemeClr>
                </a:solidFill>
                <a:effectLst/>
              </a:rPr>
              <a:t>Cooking</a:t>
            </a:r>
          </a:p>
          <a:p>
            <a:pPr>
              <a:buFont typeface="Arial" panose="020B0604020202020204" pitchFamily="34" charset="0"/>
              <a:buChar char="•"/>
            </a:pPr>
            <a:r>
              <a:rPr lang="en-GB" dirty="0" smtClean="0">
                <a:solidFill>
                  <a:schemeClr val="bg2">
                    <a:lumMod val="90000"/>
                    <a:lumOff val="10000"/>
                  </a:schemeClr>
                </a:solidFill>
                <a:effectLst/>
              </a:rPr>
              <a:t>Cleaning</a:t>
            </a:r>
          </a:p>
          <a:p>
            <a:pPr>
              <a:buFont typeface="Arial" panose="020B0604020202020204" pitchFamily="34" charset="0"/>
              <a:buChar char="•"/>
            </a:pPr>
            <a:r>
              <a:rPr lang="en-GB" dirty="0" smtClean="0">
                <a:solidFill>
                  <a:schemeClr val="bg2">
                    <a:lumMod val="90000"/>
                    <a:lumOff val="10000"/>
                  </a:schemeClr>
                </a:solidFill>
                <a:effectLst/>
              </a:rPr>
              <a:t>Doing the food shopping</a:t>
            </a:r>
          </a:p>
          <a:p>
            <a:pPr marL="0" indent="0">
              <a:buNone/>
            </a:pPr>
            <a:endParaRPr lang="en-GB" dirty="0">
              <a:solidFill>
                <a:schemeClr val="bg2">
                  <a:lumMod val="90000"/>
                  <a:lumOff val="10000"/>
                </a:schemeClr>
              </a:solidFill>
              <a:effectLst/>
            </a:endParaRPr>
          </a:p>
          <a:p>
            <a:pPr marL="0" indent="0">
              <a:buNone/>
            </a:pPr>
            <a:r>
              <a:rPr lang="en-GB" dirty="0" smtClean="0">
                <a:solidFill>
                  <a:schemeClr val="bg2">
                    <a:lumMod val="90000"/>
                    <a:lumOff val="10000"/>
                  </a:schemeClr>
                </a:solidFill>
                <a:effectLst/>
              </a:rPr>
              <a:t>Young Carers may also take on other responsibilities like helping their younger siblings get dressed or have a bath. They may need to remind their family member to take their medicine.</a:t>
            </a:r>
            <a:endParaRPr lang="en-GB" dirty="0">
              <a:solidFill>
                <a:schemeClr val="bg2">
                  <a:lumMod val="90000"/>
                  <a:lumOff val="10000"/>
                </a:schemeClr>
              </a:solidFill>
              <a:effectLst/>
            </a:endParaRPr>
          </a:p>
        </p:txBody>
      </p:sp>
      <p:pic>
        <p:nvPicPr>
          <p:cNvPr id="4" name="Picture 3"/>
          <p:cNvPicPr>
            <a:picLocks noChangeAspect="1"/>
          </p:cNvPicPr>
          <p:nvPr/>
        </p:nvPicPr>
        <p:blipFill>
          <a:blip r:embed="rId2">
            <a:extLst>
              <a:ext uri="{BEBA8EAE-BF5A-486C-A8C5-ECC9F3942E4B}">
                <a14:imgProps xmlns:a14="http://schemas.microsoft.com/office/drawing/2010/main">
                  <a14:imgLayer r:embed="rId3">
                    <a14:imgEffect>
                      <a14:backgroundRemoval t="524" b="98691" l="0" r="98994"/>
                    </a14:imgEffect>
                  </a14:imgLayer>
                </a14:imgProps>
              </a:ext>
            </a:extLst>
          </a:blip>
          <a:stretch>
            <a:fillRect/>
          </a:stretch>
        </p:blipFill>
        <p:spPr>
          <a:xfrm>
            <a:off x="6532971" y="1985749"/>
            <a:ext cx="4734586" cy="3639058"/>
          </a:xfrm>
          <a:prstGeom prst="rect">
            <a:avLst/>
          </a:prstGeom>
        </p:spPr>
      </p:pic>
    </p:spTree>
    <p:extLst>
      <p:ext uri="{BB962C8B-B14F-4D97-AF65-F5344CB8AC3E}">
        <p14:creationId xmlns:p14="http://schemas.microsoft.com/office/powerpoint/2010/main" val="539076794"/>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ounded Rectangle 7"/>
          <p:cNvSpPr/>
          <p:nvPr/>
        </p:nvSpPr>
        <p:spPr>
          <a:xfrm>
            <a:off x="392934" y="393538"/>
            <a:ext cx="11397187" cy="6030411"/>
          </a:xfrm>
          <a:prstGeom prst="roundRect">
            <a:avLst/>
          </a:prstGeom>
          <a:solidFill>
            <a:schemeClr val="accent5">
              <a:lumMod val="40000"/>
              <a:lumOff val="60000"/>
            </a:schemeClr>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p:cNvSpPr>
            <a:spLocks noGrp="1"/>
          </p:cNvSpPr>
          <p:nvPr>
            <p:ph type="title"/>
          </p:nvPr>
        </p:nvSpPr>
        <p:spPr/>
        <p:txBody>
          <a:bodyPr/>
          <a:lstStyle/>
          <a:p>
            <a:r>
              <a:rPr lang="en-GB" dirty="0" smtClean="0">
                <a:solidFill>
                  <a:schemeClr val="bg2">
                    <a:lumMod val="90000"/>
                    <a:lumOff val="10000"/>
                  </a:schemeClr>
                </a:solidFill>
                <a:effectLst/>
              </a:rPr>
              <a:t>How does it feel to be a Young Carer?</a:t>
            </a:r>
            <a:endParaRPr lang="en-GB" dirty="0">
              <a:solidFill>
                <a:schemeClr val="bg2">
                  <a:lumMod val="90000"/>
                  <a:lumOff val="10000"/>
                </a:schemeClr>
              </a:solidFill>
              <a:effectLst/>
            </a:endParaRPr>
          </a:p>
        </p:txBody>
      </p:sp>
      <p:sp>
        <p:nvSpPr>
          <p:cNvPr id="3" name="Content Placeholder 2"/>
          <p:cNvSpPr>
            <a:spLocks noGrp="1"/>
          </p:cNvSpPr>
          <p:nvPr>
            <p:ph idx="1"/>
          </p:nvPr>
        </p:nvSpPr>
        <p:spPr/>
        <p:txBody>
          <a:bodyPr/>
          <a:lstStyle/>
          <a:p>
            <a:pPr marL="0" indent="0">
              <a:buNone/>
            </a:pPr>
            <a:r>
              <a:rPr lang="en-GB" dirty="0" smtClean="0">
                <a:solidFill>
                  <a:schemeClr val="bg2">
                    <a:lumMod val="90000"/>
                    <a:lumOff val="10000"/>
                  </a:schemeClr>
                </a:solidFill>
                <a:effectLst/>
              </a:rPr>
              <a:t>It can be quite tough to be a Young Carer. You may feel like lots of people rely on you and you may worry about getting all of your jobs done. With all the hard work you do to support the people you love, you may feel tired, stressed and maybe a bit lonely.</a:t>
            </a:r>
          </a:p>
          <a:p>
            <a:pPr marL="0" indent="0">
              <a:buNone/>
            </a:pPr>
            <a:endParaRPr lang="en-GB" dirty="0">
              <a:solidFill>
                <a:schemeClr val="bg2">
                  <a:lumMod val="90000"/>
                  <a:lumOff val="10000"/>
                </a:schemeClr>
              </a:solidFill>
              <a:effectLst/>
            </a:endParaRPr>
          </a:p>
          <a:p>
            <a:pPr marL="0" indent="0">
              <a:buNone/>
            </a:pPr>
            <a:r>
              <a:rPr lang="en-GB" dirty="0" smtClean="0">
                <a:solidFill>
                  <a:schemeClr val="bg2">
                    <a:lumMod val="90000"/>
                    <a:lumOff val="10000"/>
                  </a:schemeClr>
                </a:solidFill>
                <a:effectLst/>
              </a:rPr>
              <a:t>It can be difficult sometimes, but there are positives too, you should be proud of what you can achieve. </a:t>
            </a:r>
          </a:p>
          <a:p>
            <a:pPr marL="0" indent="0">
              <a:buNone/>
            </a:pPr>
            <a:endParaRPr lang="en-GB" dirty="0"/>
          </a:p>
          <a:p>
            <a:pPr marL="0" indent="0">
              <a:buNone/>
            </a:pPr>
            <a:endParaRPr lang="en-GB" dirty="0" smtClean="0"/>
          </a:p>
          <a:p>
            <a:pPr marL="0" indent="0">
              <a:buNone/>
            </a:pPr>
            <a:endParaRPr lang="en-GB" dirty="0"/>
          </a:p>
        </p:txBody>
      </p:sp>
      <p:pic>
        <p:nvPicPr>
          <p:cNvPr id="4" name="Picture 3"/>
          <p:cNvPicPr>
            <a:picLocks noChangeAspect="1"/>
          </p:cNvPicPr>
          <p:nvPr/>
        </p:nvPicPr>
        <p:blipFill>
          <a:blip r:embed="rId2">
            <a:extLst>
              <a:ext uri="{BEBA8EAE-BF5A-486C-A8C5-ECC9F3942E4B}">
                <a14:imgProps xmlns:a14="http://schemas.microsoft.com/office/drawing/2010/main">
                  <a14:imgLayer r:embed="rId3">
                    <a14:imgEffect>
                      <a14:backgroundRemoval t="0" b="100000" l="9717" r="100000"/>
                    </a14:imgEffect>
                  </a14:imgLayer>
                </a14:imgProps>
              </a:ext>
            </a:extLst>
          </a:blip>
          <a:stretch>
            <a:fillRect/>
          </a:stretch>
        </p:blipFill>
        <p:spPr>
          <a:xfrm>
            <a:off x="9395246" y="4599961"/>
            <a:ext cx="2353003" cy="1848108"/>
          </a:xfrm>
          <a:prstGeom prst="rect">
            <a:avLst/>
          </a:prstGeom>
        </p:spPr>
      </p:pic>
      <p:pic>
        <p:nvPicPr>
          <p:cNvPr id="5" name="Picture 4"/>
          <p:cNvPicPr>
            <a:picLocks noChangeAspect="1"/>
          </p:cNvPicPr>
          <p:nvPr/>
        </p:nvPicPr>
        <p:blipFill>
          <a:blip r:embed="rId4">
            <a:extLst>
              <a:ext uri="{BEBA8EAE-BF5A-486C-A8C5-ECC9F3942E4B}">
                <a14:imgProps xmlns:a14="http://schemas.microsoft.com/office/drawing/2010/main">
                  <a14:imgLayer r:embed="rId5">
                    <a14:imgEffect>
                      <a14:backgroundRemoval t="0" b="100000" l="0" r="100000"/>
                    </a14:imgEffect>
                  </a14:imgLayer>
                </a14:imgProps>
              </a:ext>
            </a:extLst>
          </a:blip>
          <a:stretch>
            <a:fillRect/>
          </a:stretch>
        </p:blipFill>
        <p:spPr>
          <a:xfrm>
            <a:off x="6401269" y="4380855"/>
            <a:ext cx="2591162" cy="2286319"/>
          </a:xfrm>
          <a:prstGeom prst="rect">
            <a:avLst/>
          </a:prstGeom>
        </p:spPr>
      </p:pic>
      <p:pic>
        <p:nvPicPr>
          <p:cNvPr id="6" name="Picture 5"/>
          <p:cNvPicPr>
            <a:picLocks noChangeAspect="1"/>
          </p:cNvPicPr>
          <p:nvPr/>
        </p:nvPicPr>
        <p:blipFill>
          <a:blip r:embed="rId6">
            <a:extLst>
              <a:ext uri="{BEBA8EAE-BF5A-486C-A8C5-ECC9F3942E4B}">
                <a14:imgProps xmlns:a14="http://schemas.microsoft.com/office/drawing/2010/main">
                  <a14:imgLayer r:embed="rId7">
                    <a14:imgEffect>
                      <a14:backgroundRemoval t="0" b="92889" l="9585" r="99042"/>
                    </a14:imgEffect>
                  </a14:imgLayer>
                </a14:imgProps>
              </a:ext>
            </a:extLst>
          </a:blip>
          <a:stretch>
            <a:fillRect/>
          </a:stretch>
        </p:blipFill>
        <p:spPr>
          <a:xfrm>
            <a:off x="45890" y="4523750"/>
            <a:ext cx="2981741" cy="2143424"/>
          </a:xfrm>
          <a:prstGeom prst="rect">
            <a:avLst/>
          </a:prstGeom>
        </p:spPr>
      </p:pic>
      <p:pic>
        <p:nvPicPr>
          <p:cNvPr id="7" name="Picture 6"/>
          <p:cNvPicPr>
            <a:picLocks noChangeAspect="1"/>
          </p:cNvPicPr>
          <p:nvPr/>
        </p:nvPicPr>
        <p:blipFill>
          <a:blip r:embed="rId8">
            <a:extLst>
              <a:ext uri="{BEBA8EAE-BF5A-486C-A8C5-ECC9F3942E4B}">
                <a14:imgProps xmlns:a14="http://schemas.microsoft.com/office/drawing/2010/main">
                  <a14:imgLayer r:embed="rId9">
                    <a14:imgEffect>
                      <a14:backgroundRemoval t="0" b="98010" l="342" r="100000"/>
                    </a14:imgEffect>
                  </a14:imgLayer>
                </a14:imgProps>
              </a:ext>
            </a:extLst>
          </a:blip>
          <a:stretch>
            <a:fillRect/>
          </a:stretch>
        </p:blipFill>
        <p:spPr>
          <a:xfrm>
            <a:off x="3430446" y="4566618"/>
            <a:ext cx="2781688" cy="1914792"/>
          </a:xfrm>
          <a:prstGeom prst="rect">
            <a:avLst/>
          </a:prstGeom>
        </p:spPr>
      </p:pic>
    </p:spTree>
    <p:extLst>
      <p:ext uri="{BB962C8B-B14F-4D97-AF65-F5344CB8AC3E}">
        <p14:creationId xmlns:p14="http://schemas.microsoft.com/office/powerpoint/2010/main" val="2156131003"/>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ounded Rectangle 9"/>
          <p:cNvSpPr/>
          <p:nvPr/>
        </p:nvSpPr>
        <p:spPr>
          <a:xfrm>
            <a:off x="392934" y="393538"/>
            <a:ext cx="11397187" cy="6030411"/>
          </a:xfrm>
          <a:prstGeom prst="roundRect">
            <a:avLst/>
          </a:prstGeom>
          <a:solidFill>
            <a:schemeClr val="accent2">
              <a:lumMod val="60000"/>
              <a:lumOff val="40000"/>
            </a:schemeClr>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p:cNvSpPr>
            <a:spLocks noGrp="1"/>
          </p:cNvSpPr>
          <p:nvPr>
            <p:ph type="title"/>
          </p:nvPr>
        </p:nvSpPr>
        <p:spPr>
          <a:xfrm>
            <a:off x="914646" y="254953"/>
            <a:ext cx="10353762" cy="970450"/>
          </a:xfrm>
        </p:spPr>
        <p:txBody>
          <a:bodyPr/>
          <a:lstStyle/>
          <a:p>
            <a:r>
              <a:rPr lang="en-GB" dirty="0" smtClean="0">
                <a:solidFill>
                  <a:schemeClr val="bg2">
                    <a:lumMod val="90000"/>
                    <a:lumOff val="10000"/>
                  </a:schemeClr>
                </a:solidFill>
                <a:effectLst/>
              </a:rPr>
              <a:t>We are here to help.</a:t>
            </a:r>
            <a:endParaRPr lang="en-GB" dirty="0">
              <a:solidFill>
                <a:schemeClr val="bg2">
                  <a:lumMod val="90000"/>
                  <a:lumOff val="10000"/>
                </a:schemeClr>
              </a:solidFill>
              <a:effectLst/>
            </a:endParaRPr>
          </a:p>
        </p:txBody>
      </p:sp>
      <p:sp>
        <p:nvSpPr>
          <p:cNvPr id="3" name="Content Placeholder 2"/>
          <p:cNvSpPr>
            <a:spLocks noGrp="1"/>
          </p:cNvSpPr>
          <p:nvPr>
            <p:ph idx="1"/>
          </p:nvPr>
        </p:nvSpPr>
        <p:spPr>
          <a:xfrm>
            <a:off x="392934" y="1280197"/>
            <a:ext cx="4885121" cy="5143752"/>
          </a:xfrm>
        </p:spPr>
        <p:txBody>
          <a:bodyPr>
            <a:normAutofit/>
          </a:bodyPr>
          <a:lstStyle/>
          <a:p>
            <a:pPr marL="0" indent="0">
              <a:buNone/>
            </a:pPr>
            <a:r>
              <a:rPr lang="en-GB" dirty="0" smtClean="0">
                <a:solidFill>
                  <a:schemeClr val="bg1"/>
                </a:solidFill>
                <a:effectLst/>
                <a:latin typeface="Calibri Light" panose="020F0302020204030204" pitchFamily="34" charset="0"/>
                <a:cs typeface="Calibri Light" panose="020F0302020204030204" pitchFamily="34" charset="0"/>
              </a:rPr>
              <a:t>If you think you are a Young Carer, you are not alone!</a:t>
            </a:r>
          </a:p>
          <a:p>
            <a:pPr marL="0" indent="0">
              <a:buNone/>
            </a:pPr>
            <a:r>
              <a:rPr lang="en-GB" dirty="0" smtClean="0">
                <a:solidFill>
                  <a:schemeClr val="bg1"/>
                </a:solidFill>
                <a:effectLst/>
                <a:latin typeface="Calibri Light" panose="020F0302020204030204" pitchFamily="34" charset="0"/>
                <a:cs typeface="Calibri Light" panose="020F0302020204030204" pitchFamily="34" charset="0"/>
              </a:rPr>
              <a:t>There is support here at St Katherine’s:</a:t>
            </a:r>
          </a:p>
          <a:p>
            <a:pPr>
              <a:buFont typeface="Arial" panose="020B0604020202020204" pitchFamily="34" charset="0"/>
              <a:buChar char="•"/>
            </a:pPr>
            <a:r>
              <a:rPr lang="en-GB" dirty="0" smtClean="0">
                <a:solidFill>
                  <a:schemeClr val="bg1"/>
                </a:solidFill>
                <a:effectLst/>
                <a:latin typeface="Calibri Light" panose="020F0302020204030204" pitchFamily="34" charset="0"/>
                <a:cs typeface="Calibri Light" panose="020F0302020204030204" pitchFamily="34" charset="0"/>
              </a:rPr>
              <a:t>Miss Croucher’s office (The Garden Room) has a Young Carer’s Voice box – in here you can write down any feeling you may have, positive or negative, and pop it in the box. </a:t>
            </a:r>
            <a:endParaRPr lang="en-GB" dirty="0">
              <a:solidFill>
                <a:schemeClr val="bg1"/>
              </a:solidFill>
              <a:effectLst/>
              <a:latin typeface="Calibri Light" panose="020F0302020204030204" pitchFamily="34" charset="0"/>
              <a:cs typeface="Calibri Light" panose="020F0302020204030204" pitchFamily="34" charset="0"/>
            </a:endParaRPr>
          </a:p>
          <a:p>
            <a:pPr>
              <a:buFont typeface="Arial" panose="020B0604020202020204" pitchFamily="34" charset="0"/>
              <a:buChar char="•"/>
            </a:pPr>
            <a:r>
              <a:rPr lang="en-GB" dirty="0" smtClean="0">
                <a:solidFill>
                  <a:schemeClr val="bg1"/>
                </a:solidFill>
                <a:effectLst/>
                <a:latin typeface="Calibri Light" panose="020F0302020204030204" pitchFamily="34" charset="0"/>
                <a:cs typeface="Calibri Light" panose="020F0302020204030204" pitchFamily="34" charset="0"/>
              </a:rPr>
              <a:t>We </a:t>
            </a:r>
            <a:r>
              <a:rPr lang="en-GB" dirty="0" smtClean="0">
                <a:solidFill>
                  <a:schemeClr val="bg1"/>
                </a:solidFill>
                <a:effectLst/>
                <a:latin typeface="Calibri Light" panose="020F0302020204030204" pitchFamily="34" charset="0"/>
                <a:cs typeface="Calibri Light" panose="020F0302020204030204" pitchFamily="34" charset="0"/>
              </a:rPr>
              <a:t>have a Young Carers club. Here you will be able to join in with some fun activities with other Young Carers. It’s a great place to find support.</a:t>
            </a:r>
            <a:endParaRPr lang="en-GB" dirty="0">
              <a:solidFill>
                <a:schemeClr val="bg1"/>
              </a:solidFill>
              <a:effectLst/>
              <a:latin typeface="Calibri Light" panose="020F0302020204030204" pitchFamily="34" charset="0"/>
              <a:cs typeface="Calibri Light" panose="020F0302020204030204" pitchFamily="34" charset="0"/>
            </a:endParaRPr>
          </a:p>
        </p:txBody>
      </p:sp>
      <p:pic>
        <p:nvPicPr>
          <p:cNvPr id="2050" name="Picture 2" descr="Thinking Together - Learning through and for Dialogue -21st Century Learner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448913" y="2057267"/>
            <a:ext cx="6623699" cy="3725832"/>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p:cNvSpPr txBox="1"/>
          <p:nvPr/>
        </p:nvSpPr>
        <p:spPr>
          <a:xfrm rot="20960951">
            <a:off x="5897880" y="2887980"/>
            <a:ext cx="1394460" cy="646331"/>
          </a:xfrm>
          <a:prstGeom prst="rect">
            <a:avLst/>
          </a:prstGeom>
          <a:noFill/>
        </p:spPr>
        <p:txBody>
          <a:bodyPr wrap="square" rtlCol="0">
            <a:spAutoFit/>
          </a:bodyPr>
          <a:lstStyle/>
          <a:p>
            <a:pPr algn="ctr"/>
            <a:r>
              <a:rPr lang="en-GB" dirty="0" smtClean="0">
                <a:latin typeface="Comic Sans MS" panose="030F0702030302020204" pitchFamily="66" charset="0"/>
              </a:rPr>
              <a:t>I am proud of myself.</a:t>
            </a:r>
            <a:endParaRPr lang="en-GB" dirty="0">
              <a:latin typeface="Comic Sans MS" panose="030F0702030302020204" pitchFamily="66" charset="0"/>
            </a:endParaRPr>
          </a:p>
        </p:txBody>
      </p:sp>
      <p:sp>
        <p:nvSpPr>
          <p:cNvPr id="6" name="TextBox 5"/>
          <p:cNvSpPr txBox="1"/>
          <p:nvPr/>
        </p:nvSpPr>
        <p:spPr>
          <a:xfrm rot="936839">
            <a:off x="7617064" y="2650420"/>
            <a:ext cx="1394460" cy="923330"/>
          </a:xfrm>
          <a:prstGeom prst="rect">
            <a:avLst/>
          </a:prstGeom>
          <a:noFill/>
        </p:spPr>
        <p:txBody>
          <a:bodyPr wrap="square" rtlCol="0">
            <a:spAutoFit/>
          </a:bodyPr>
          <a:lstStyle/>
          <a:p>
            <a:pPr algn="ctr"/>
            <a:r>
              <a:rPr lang="en-GB" dirty="0" smtClean="0">
                <a:latin typeface="Comic Sans MS" panose="030F0702030302020204" pitchFamily="66" charset="0"/>
              </a:rPr>
              <a:t>I love my family and friends.</a:t>
            </a:r>
            <a:endParaRPr lang="en-GB" dirty="0">
              <a:latin typeface="Comic Sans MS" panose="030F0702030302020204" pitchFamily="66" charset="0"/>
            </a:endParaRPr>
          </a:p>
        </p:txBody>
      </p:sp>
      <p:sp>
        <p:nvSpPr>
          <p:cNvPr id="7" name="TextBox 6"/>
          <p:cNvSpPr txBox="1"/>
          <p:nvPr/>
        </p:nvSpPr>
        <p:spPr>
          <a:xfrm rot="21173162">
            <a:off x="9064052" y="2613661"/>
            <a:ext cx="1394460" cy="646331"/>
          </a:xfrm>
          <a:prstGeom prst="rect">
            <a:avLst/>
          </a:prstGeom>
          <a:noFill/>
        </p:spPr>
        <p:txBody>
          <a:bodyPr wrap="square" rtlCol="0">
            <a:spAutoFit/>
          </a:bodyPr>
          <a:lstStyle/>
          <a:p>
            <a:pPr algn="ctr"/>
            <a:r>
              <a:rPr lang="en-GB" dirty="0" smtClean="0">
                <a:latin typeface="Comic Sans MS" panose="030F0702030302020204" pitchFamily="66" charset="0"/>
              </a:rPr>
              <a:t>I feel supported.</a:t>
            </a:r>
            <a:endParaRPr lang="en-GB" dirty="0">
              <a:latin typeface="Comic Sans MS" panose="030F0702030302020204" pitchFamily="66" charset="0"/>
            </a:endParaRPr>
          </a:p>
        </p:txBody>
      </p:sp>
      <p:sp>
        <p:nvSpPr>
          <p:cNvPr id="8" name="TextBox 7"/>
          <p:cNvSpPr txBox="1"/>
          <p:nvPr/>
        </p:nvSpPr>
        <p:spPr>
          <a:xfrm rot="869183">
            <a:off x="10298493" y="2635032"/>
            <a:ext cx="1394460" cy="954107"/>
          </a:xfrm>
          <a:prstGeom prst="rect">
            <a:avLst/>
          </a:prstGeom>
          <a:noFill/>
        </p:spPr>
        <p:txBody>
          <a:bodyPr wrap="square" rtlCol="0">
            <a:spAutoFit/>
          </a:bodyPr>
          <a:lstStyle/>
          <a:p>
            <a:pPr algn="ctr"/>
            <a:r>
              <a:rPr lang="en-GB" sz="1400" dirty="0" smtClean="0">
                <a:latin typeface="Comic Sans MS" panose="030F0702030302020204" pitchFamily="66" charset="0"/>
              </a:rPr>
              <a:t>I enjoy being at school with my friends and teachers.</a:t>
            </a:r>
            <a:endParaRPr lang="en-GB" sz="1400" dirty="0">
              <a:latin typeface="Comic Sans MS" panose="030F0702030302020204" pitchFamily="66" charset="0"/>
            </a:endParaRPr>
          </a:p>
        </p:txBody>
      </p:sp>
      <p:sp>
        <p:nvSpPr>
          <p:cNvPr id="5" name="TextBox 4"/>
          <p:cNvSpPr txBox="1"/>
          <p:nvPr/>
        </p:nvSpPr>
        <p:spPr>
          <a:xfrm>
            <a:off x="6759615" y="5774412"/>
            <a:ext cx="5121400" cy="369332"/>
          </a:xfrm>
          <a:prstGeom prst="rect">
            <a:avLst/>
          </a:prstGeom>
          <a:noFill/>
        </p:spPr>
        <p:txBody>
          <a:bodyPr wrap="square" rtlCol="0">
            <a:spAutoFit/>
          </a:bodyPr>
          <a:lstStyle/>
          <a:p>
            <a:r>
              <a:rPr lang="en-GB" dirty="0" smtClean="0">
                <a:solidFill>
                  <a:schemeClr val="bg2">
                    <a:lumMod val="90000"/>
                    <a:lumOff val="10000"/>
                  </a:schemeClr>
                </a:solidFill>
                <a:latin typeface="Calibri Light" panose="020F0302020204030204" pitchFamily="34" charset="0"/>
                <a:cs typeface="Calibri Light" panose="020F0302020204030204" pitchFamily="34" charset="0"/>
              </a:rPr>
              <a:t>Things Young Carers have said at our group.</a:t>
            </a:r>
            <a:endParaRPr lang="en-GB" dirty="0">
              <a:solidFill>
                <a:schemeClr val="bg2">
                  <a:lumMod val="90000"/>
                  <a:lumOff val="10000"/>
                </a:schemeClr>
              </a:solidFill>
              <a:latin typeface="Calibri Light" panose="020F0302020204030204" pitchFamily="34" charset="0"/>
              <a:cs typeface="Calibri Light" panose="020F0302020204030204" pitchFamily="34" charset="0"/>
            </a:endParaRPr>
          </a:p>
        </p:txBody>
      </p:sp>
    </p:spTree>
    <p:extLst>
      <p:ext uri="{BB962C8B-B14F-4D97-AF65-F5344CB8AC3E}">
        <p14:creationId xmlns:p14="http://schemas.microsoft.com/office/powerpoint/2010/main" val="1027462008"/>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ounded Rectangle 9"/>
          <p:cNvSpPr/>
          <p:nvPr/>
        </p:nvSpPr>
        <p:spPr>
          <a:xfrm>
            <a:off x="392934" y="393538"/>
            <a:ext cx="11397187" cy="6030411"/>
          </a:xfrm>
          <a:prstGeom prst="roundRect">
            <a:avLst/>
          </a:prstGeom>
          <a:solidFill>
            <a:schemeClr val="accent1">
              <a:lumMod val="20000"/>
              <a:lumOff val="80000"/>
            </a:schemeClr>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p:cNvSpPr>
            <a:spLocks noGrp="1"/>
          </p:cNvSpPr>
          <p:nvPr>
            <p:ph type="title"/>
          </p:nvPr>
        </p:nvSpPr>
        <p:spPr>
          <a:xfrm>
            <a:off x="914646" y="254953"/>
            <a:ext cx="10353762" cy="970450"/>
          </a:xfrm>
        </p:spPr>
        <p:txBody>
          <a:bodyPr/>
          <a:lstStyle/>
          <a:p>
            <a:r>
              <a:rPr lang="en-GB" dirty="0" smtClean="0">
                <a:solidFill>
                  <a:schemeClr val="bg2">
                    <a:lumMod val="90000"/>
                    <a:lumOff val="10000"/>
                  </a:schemeClr>
                </a:solidFill>
                <a:effectLst/>
              </a:rPr>
              <a:t>Young Carers Champions!</a:t>
            </a:r>
            <a:endParaRPr lang="en-GB" dirty="0">
              <a:solidFill>
                <a:schemeClr val="bg2">
                  <a:lumMod val="90000"/>
                  <a:lumOff val="10000"/>
                </a:schemeClr>
              </a:solidFill>
              <a:effectLst/>
            </a:endParaRPr>
          </a:p>
        </p:txBody>
      </p:sp>
      <p:sp>
        <p:nvSpPr>
          <p:cNvPr id="3" name="Content Placeholder 2"/>
          <p:cNvSpPr>
            <a:spLocks noGrp="1"/>
          </p:cNvSpPr>
          <p:nvPr>
            <p:ph idx="1"/>
          </p:nvPr>
        </p:nvSpPr>
        <p:spPr>
          <a:xfrm>
            <a:off x="392934" y="1280197"/>
            <a:ext cx="11246072" cy="5143752"/>
          </a:xfrm>
        </p:spPr>
        <p:txBody>
          <a:bodyPr>
            <a:normAutofit/>
          </a:bodyPr>
          <a:lstStyle/>
          <a:p>
            <a:pPr marL="36900" indent="0" algn="ctr">
              <a:buNone/>
            </a:pPr>
            <a:r>
              <a:rPr lang="en-US" dirty="0" smtClean="0">
                <a:solidFill>
                  <a:schemeClr val="bg1"/>
                </a:solidFill>
                <a:effectLst/>
                <a:latin typeface="Calibri Light" panose="020F0302020204030204" pitchFamily="34" charset="0"/>
                <a:cs typeface="Calibri Light" panose="020F0302020204030204" pitchFamily="34" charset="0"/>
              </a:rPr>
              <a:t>There are two Young </a:t>
            </a:r>
            <a:r>
              <a:rPr lang="en-US" dirty="0">
                <a:effectLst/>
              </a:rPr>
              <a:t>C</a:t>
            </a:r>
            <a:r>
              <a:rPr lang="en-US" dirty="0" smtClean="0">
                <a:solidFill>
                  <a:schemeClr val="bg1"/>
                </a:solidFill>
                <a:effectLst/>
                <a:latin typeface="Calibri Light" panose="020F0302020204030204" pitchFamily="34" charset="0"/>
                <a:cs typeface="Calibri Light" panose="020F0302020204030204" pitchFamily="34" charset="0"/>
              </a:rPr>
              <a:t>arers champions at St Katherine’s</a:t>
            </a:r>
            <a:endParaRPr lang="en-GB" dirty="0" smtClean="0">
              <a:solidFill>
                <a:schemeClr val="bg1"/>
              </a:solidFill>
              <a:effectLst/>
              <a:latin typeface="Calibri Light" panose="020F0302020204030204" pitchFamily="34" charset="0"/>
              <a:cs typeface="Calibri Light" panose="020F0302020204030204" pitchFamily="34" charset="0"/>
            </a:endParaRPr>
          </a:p>
          <a:p>
            <a:pPr marL="36900" indent="0" algn="ctr">
              <a:buNone/>
            </a:pPr>
            <a:endParaRPr lang="en-US" dirty="0" smtClean="0">
              <a:effectLst/>
            </a:endParaRPr>
          </a:p>
          <a:p>
            <a:pPr marL="36900" indent="0" algn="ctr">
              <a:buNone/>
            </a:pPr>
            <a:endParaRPr lang="en-US" dirty="0">
              <a:effectLst/>
            </a:endParaRPr>
          </a:p>
          <a:p>
            <a:pPr marL="36900" indent="0" algn="ctr">
              <a:buNone/>
            </a:pPr>
            <a:endParaRPr lang="en-US" dirty="0" smtClean="0">
              <a:effectLst/>
            </a:endParaRPr>
          </a:p>
          <a:p>
            <a:pPr marL="36900" indent="0" algn="ctr">
              <a:buNone/>
            </a:pPr>
            <a:endParaRPr lang="en-US" dirty="0">
              <a:effectLst/>
            </a:endParaRPr>
          </a:p>
          <a:p>
            <a:pPr marL="36900" indent="0" algn="ctr">
              <a:buNone/>
            </a:pPr>
            <a:endParaRPr lang="en-US" dirty="0" smtClean="0">
              <a:effectLst/>
            </a:endParaRPr>
          </a:p>
          <a:p>
            <a:pPr marL="36900" indent="0" algn="ctr">
              <a:buNone/>
            </a:pPr>
            <a:r>
              <a:rPr lang="en-US" dirty="0" smtClean="0">
                <a:effectLst/>
              </a:rPr>
              <a:t>Miss Aikenhead                                                  Miss </a:t>
            </a:r>
            <a:r>
              <a:rPr lang="en-US" dirty="0">
                <a:effectLst/>
              </a:rPr>
              <a:t>Croucher </a:t>
            </a:r>
          </a:p>
          <a:p>
            <a:pPr marL="36900" indent="0" algn="ctr">
              <a:buNone/>
            </a:pPr>
            <a:endParaRPr lang="en-US" dirty="0">
              <a:effectLst/>
            </a:endParaRPr>
          </a:p>
          <a:p>
            <a:pPr marL="36900" indent="0" algn="ctr">
              <a:buNone/>
            </a:pPr>
            <a:r>
              <a:rPr lang="en-US" dirty="0" smtClean="0">
                <a:solidFill>
                  <a:schemeClr val="bg1"/>
                </a:solidFill>
                <a:effectLst/>
                <a:latin typeface="Calibri Light" panose="020F0302020204030204" pitchFamily="34" charset="0"/>
                <a:cs typeface="Calibri Light" panose="020F0302020204030204" pitchFamily="34" charset="0"/>
              </a:rPr>
              <a:t>Miss Aikenhead and </a:t>
            </a:r>
            <a:r>
              <a:rPr lang="en-GB" dirty="0" smtClean="0">
                <a:solidFill>
                  <a:schemeClr val="bg1"/>
                </a:solidFill>
                <a:effectLst/>
                <a:latin typeface="Calibri Light" panose="020F0302020204030204" pitchFamily="34" charset="0"/>
                <a:cs typeface="Calibri Light" panose="020F0302020204030204" pitchFamily="34" charset="0"/>
              </a:rPr>
              <a:t>Miss </a:t>
            </a:r>
            <a:r>
              <a:rPr lang="en-GB" dirty="0" smtClean="0">
                <a:solidFill>
                  <a:schemeClr val="bg1"/>
                </a:solidFill>
                <a:effectLst/>
                <a:latin typeface="Calibri Light" panose="020F0302020204030204" pitchFamily="34" charset="0"/>
                <a:cs typeface="Calibri Light" panose="020F0302020204030204" pitchFamily="34" charset="0"/>
              </a:rPr>
              <a:t>Croucher </a:t>
            </a:r>
            <a:r>
              <a:rPr lang="en-GB" dirty="0" smtClean="0">
                <a:effectLst/>
              </a:rPr>
              <a:t>are</a:t>
            </a:r>
            <a:r>
              <a:rPr lang="en-GB" dirty="0" smtClean="0">
                <a:solidFill>
                  <a:schemeClr val="bg1"/>
                </a:solidFill>
                <a:effectLst/>
                <a:latin typeface="Calibri Light" panose="020F0302020204030204" pitchFamily="34" charset="0"/>
                <a:cs typeface="Calibri Light" panose="020F0302020204030204" pitchFamily="34" charset="0"/>
              </a:rPr>
              <a:t> </a:t>
            </a:r>
            <a:r>
              <a:rPr lang="en-GB" dirty="0" smtClean="0">
                <a:solidFill>
                  <a:schemeClr val="bg1"/>
                </a:solidFill>
                <a:effectLst/>
                <a:latin typeface="Calibri Light" panose="020F0302020204030204" pitchFamily="34" charset="0"/>
                <a:cs typeface="Calibri Light" panose="020F0302020204030204" pitchFamily="34" charset="0"/>
              </a:rPr>
              <a:t>the Young Carers </a:t>
            </a:r>
            <a:r>
              <a:rPr lang="en-GB" dirty="0" smtClean="0">
                <a:solidFill>
                  <a:schemeClr val="bg1"/>
                </a:solidFill>
                <a:effectLst/>
                <a:latin typeface="Calibri Light" panose="020F0302020204030204" pitchFamily="34" charset="0"/>
                <a:cs typeface="Calibri Light" panose="020F0302020204030204" pitchFamily="34" charset="0"/>
              </a:rPr>
              <a:t>Champions. </a:t>
            </a:r>
            <a:r>
              <a:rPr lang="en-GB" dirty="0" smtClean="0">
                <a:solidFill>
                  <a:schemeClr val="bg1"/>
                </a:solidFill>
                <a:effectLst/>
                <a:latin typeface="Calibri Light" panose="020F0302020204030204" pitchFamily="34" charset="0"/>
                <a:cs typeface="Calibri Light" panose="020F0302020204030204" pitchFamily="34" charset="0"/>
              </a:rPr>
              <a:t>This means that </a:t>
            </a:r>
            <a:r>
              <a:rPr lang="en-GB" dirty="0" smtClean="0">
                <a:effectLst/>
              </a:rPr>
              <a:t>they are </a:t>
            </a:r>
            <a:r>
              <a:rPr lang="en-GB" dirty="0" smtClean="0">
                <a:solidFill>
                  <a:schemeClr val="bg1"/>
                </a:solidFill>
                <a:effectLst/>
                <a:latin typeface="Calibri Light" panose="020F0302020204030204" pitchFamily="34" charset="0"/>
                <a:cs typeface="Calibri Light" panose="020F0302020204030204" pitchFamily="34" charset="0"/>
              </a:rPr>
              <a:t>there </a:t>
            </a:r>
            <a:r>
              <a:rPr lang="en-GB" dirty="0" smtClean="0">
                <a:solidFill>
                  <a:schemeClr val="bg1"/>
                </a:solidFill>
                <a:effectLst/>
                <a:latin typeface="Calibri Light" panose="020F0302020204030204" pitchFamily="34" charset="0"/>
                <a:cs typeface="Calibri Light" panose="020F0302020204030204" pitchFamily="34" charset="0"/>
              </a:rPr>
              <a:t>if you need a chat and </a:t>
            </a:r>
            <a:r>
              <a:rPr lang="en-GB" dirty="0" smtClean="0">
                <a:solidFill>
                  <a:schemeClr val="bg1"/>
                </a:solidFill>
                <a:effectLst/>
                <a:latin typeface="Calibri Light" panose="020F0302020204030204" pitchFamily="34" charset="0"/>
                <a:cs typeface="Calibri Light" panose="020F0302020204030204" pitchFamily="34" charset="0"/>
              </a:rPr>
              <a:t>or a </a:t>
            </a:r>
            <a:r>
              <a:rPr lang="en-GB" dirty="0" smtClean="0">
                <a:solidFill>
                  <a:schemeClr val="bg1"/>
                </a:solidFill>
                <a:effectLst/>
                <a:latin typeface="Calibri Light" panose="020F0302020204030204" pitchFamily="34" charset="0"/>
                <a:cs typeface="Calibri Light" panose="020F0302020204030204" pitchFamily="34" charset="0"/>
              </a:rPr>
              <a:t>quiet place</a:t>
            </a:r>
            <a:r>
              <a:rPr lang="en-GB" dirty="0" smtClean="0">
                <a:solidFill>
                  <a:schemeClr val="bg1"/>
                </a:solidFill>
                <a:effectLst/>
                <a:latin typeface="Calibri Light" panose="020F0302020204030204" pitchFamily="34" charset="0"/>
                <a:cs typeface="Calibri Light" panose="020F0302020204030204" pitchFamily="34" charset="0"/>
              </a:rPr>
              <a:t>.</a:t>
            </a:r>
          </a:p>
          <a:p>
            <a:pPr marL="36900" indent="0" algn="ctr">
              <a:buNone/>
            </a:pPr>
            <a:r>
              <a:rPr lang="en-US" dirty="0" smtClean="0">
                <a:effectLst/>
              </a:rPr>
              <a:t>Come and find us if you would like to speak about anything mentioned today.</a:t>
            </a:r>
            <a:endParaRPr lang="en-GB" dirty="0" smtClean="0">
              <a:solidFill>
                <a:schemeClr val="bg1"/>
              </a:solidFill>
              <a:effectLst/>
              <a:latin typeface="Calibri Light" panose="020F0302020204030204" pitchFamily="34" charset="0"/>
              <a:cs typeface="Calibri Light" panose="020F0302020204030204" pitchFamily="34" charset="0"/>
            </a:endParaRPr>
          </a:p>
        </p:txBody>
      </p:sp>
      <p:pic>
        <p:nvPicPr>
          <p:cNvPr id="11" name="Picture 10" descr="Info panel picture"/>
          <p:cNvPicPr/>
          <p:nvPr/>
        </p:nvPicPr>
        <p:blipFill>
          <a:blip r:embed="rId2">
            <a:extLst>
              <a:ext uri="{28A0092B-C50C-407E-A947-70E740481C1C}">
                <a14:useLocalDpi xmlns:a14="http://schemas.microsoft.com/office/drawing/2010/main" val="0"/>
              </a:ext>
            </a:extLst>
          </a:blip>
          <a:srcRect/>
          <a:stretch>
            <a:fillRect/>
          </a:stretch>
        </p:blipFill>
        <p:spPr bwMode="auto">
          <a:xfrm>
            <a:off x="3000439" y="1939936"/>
            <a:ext cx="1797029" cy="1830398"/>
          </a:xfrm>
          <a:prstGeom prst="rect">
            <a:avLst/>
          </a:prstGeom>
          <a:noFill/>
          <a:ln>
            <a:noFill/>
          </a:ln>
        </p:spPr>
      </p:pic>
      <p:pic>
        <p:nvPicPr>
          <p:cNvPr id="12" name="Picture 11" descr="Info panel picture"/>
          <p:cNvPicPr/>
          <p:nvPr/>
        </p:nvPicPr>
        <p:blipFill>
          <a:blip r:embed="rId3">
            <a:extLst>
              <a:ext uri="{28A0092B-C50C-407E-A947-70E740481C1C}">
                <a14:useLocalDpi xmlns:a14="http://schemas.microsoft.com/office/drawing/2010/main" val="0"/>
              </a:ext>
            </a:extLst>
          </a:blip>
          <a:srcRect/>
          <a:stretch>
            <a:fillRect/>
          </a:stretch>
        </p:blipFill>
        <p:spPr bwMode="auto">
          <a:xfrm>
            <a:off x="7310100" y="1939936"/>
            <a:ext cx="1816274" cy="1830398"/>
          </a:xfrm>
          <a:prstGeom prst="rect">
            <a:avLst/>
          </a:prstGeom>
          <a:noFill/>
          <a:ln>
            <a:noFill/>
          </a:ln>
        </p:spPr>
      </p:pic>
    </p:spTree>
    <p:extLst>
      <p:ext uri="{BB962C8B-B14F-4D97-AF65-F5344CB8AC3E}">
        <p14:creationId xmlns:p14="http://schemas.microsoft.com/office/powerpoint/2010/main" val="466492578"/>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ounded Rectangle 5"/>
          <p:cNvSpPr/>
          <p:nvPr/>
        </p:nvSpPr>
        <p:spPr>
          <a:xfrm>
            <a:off x="392082" y="508737"/>
            <a:ext cx="11397187" cy="6030411"/>
          </a:xfrm>
          <a:prstGeom prst="roundRect">
            <a:avLst/>
          </a:prstGeom>
          <a:solidFill>
            <a:schemeClr val="accent1">
              <a:lumMod val="20000"/>
              <a:lumOff val="80000"/>
            </a:schemeClr>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p:cNvSpPr>
            <a:spLocks noGrp="1"/>
          </p:cNvSpPr>
          <p:nvPr>
            <p:ph type="title"/>
          </p:nvPr>
        </p:nvSpPr>
        <p:spPr/>
        <p:txBody>
          <a:bodyPr>
            <a:normAutofit fontScale="90000"/>
          </a:bodyPr>
          <a:lstStyle/>
          <a:p>
            <a:r>
              <a:rPr lang="en-GB" dirty="0" smtClean="0">
                <a:solidFill>
                  <a:schemeClr val="bg2">
                    <a:lumMod val="90000"/>
                    <a:lumOff val="10000"/>
                  </a:schemeClr>
                </a:solidFill>
                <a:effectLst/>
              </a:rPr>
              <a:t>Have a listen to this poem written by young carers.</a:t>
            </a:r>
            <a:endParaRPr lang="en-GB" dirty="0">
              <a:solidFill>
                <a:schemeClr val="bg2">
                  <a:lumMod val="90000"/>
                  <a:lumOff val="10000"/>
                </a:schemeClr>
              </a:solidFill>
              <a:effectLst/>
            </a:endParaRPr>
          </a:p>
        </p:txBody>
      </p:sp>
      <p:pic>
        <p:nvPicPr>
          <p:cNvPr id="4" name="A1aialRYG50"/>
          <p:cNvPicPr>
            <a:picLocks noGrp="1" noRot="1" noChangeAspect="1"/>
          </p:cNvPicPr>
          <p:nvPr>
            <p:ph idx="1"/>
            <a:videoFile r:link="rId1"/>
          </p:nvPr>
        </p:nvPicPr>
        <p:blipFill>
          <a:blip r:embed="rId3"/>
          <a:stretch>
            <a:fillRect/>
          </a:stretch>
        </p:blipFill>
        <p:spPr>
          <a:xfrm>
            <a:off x="2691166" y="1580050"/>
            <a:ext cx="6911621" cy="3887787"/>
          </a:xfrm>
          <a:prstGeom prst="rect">
            <a:avLst/>
          </a:prstGeom>
        </p:spPr>
      </p:pic>
      <p:sp>
        <p:nvSpPr>
          <p:cNvPr id="7" name="Title 1"/>
          <p:cNvSpPr txBox="1">
            <a:spLocks/>
          </p:cNvSpPr>
          <p:nvPr/>
        </p:nvSpPr>
        <p:spPr>
          <a:xfrm>
            <a:off x="1084396" y="5669561"/>
            <a:ext cx="10353762" cy="970450"/>
          </a:xfrm>
          <a:prstGeom prst="rect">
            <a:avLst/>
          </a:prstGeom>
          <a:effectLst>
            <a:outerShdw blurRad="25400" dir="17880000">
              <a:srgbClr val="000000">
                <a:alpha val="46000"/>
              </a:srgbClr>
            </a:outerShdw>
          </a:effectLst>
        </p:spPr>
        <p:txBody>
          <a:bodyPr vert="horz" lIns="91440" tIns="45720" rIns="91440" bIns="45720" rtlCol="0" anchor="ctr">
            <a:normAutofit fontScale="85000" lnSpcReduction="20000"/>
          </a:bodyPr>
          <a:lstStyle>
            <a:lvl1pPr algn="ctr" defTabSz="457200" rtl="0" eaLnBrk="1" latinLnBrk="0" hangingPunct="1">
              <a:spcBef>
                <a:spcPct val="0"/>
              </a:spcBef>
              <a:buNone/>
              <a:defRPr sz="4000" kern="1200">
                <a:ln>
                  <a:solidFill>
                    <a:schemeClr val="bg1">
                      <a:lumMod val="75000"/>
                      <a:lumOff val="25000"/>
                      <a:alpha val="10000"/>
                    </a:schemeClr>
                  </a:solidFill>
                </a:ln>
                <a:solidFill>
                  <a:schemeClr val="bg1"/>
                </a:solidFill>
                <a:effectLst>
                  <a:outerShdw blurRad="9525" dist="25400" dir="14640000" algn="tl" rotWithShape="0">
                    <a:schemeClr val="bg1">
                      <a:alpha val="30000"/>
                    </a:schemeClr>
                  </a:outerShdw>
                </a:effectLst>
                <a:latin typeface="Calibri Light" panose="020F0302020204030204" pitchFamily="34" charset="0"/>
                <a:ea typeface="+mj-ea"/>
                <a:cs typeface="Calibri Light" panose="020F0302020204030204" pitchFamily="34" charset="0"/>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en-GB" dirty="0" smtClean="0">
                <a:solidFill>
                  <a:schemeClr val="bg2">
                    <a:lumMod val="90000"/>
                    <a:lumOff val="10000"/>
                  </a:schemeClr>
                </a:solidFill>
                <a:effectLst/>
              </a:rPr>
              <a:t>If you find anything upsetting, please speak to a trusted adult.</a:t>
            </a:r>
            <a:endParaRPr lang="en-GB" dirty="0">
              <a:solidFill>
                <a:schemeClr val="bg2">
                  <a:lumMod val="90000"/>
                  <a:lumOff val="10000"/>
                </a:schemeClr>
              </a:solidFill>
              <a:effectLst/>
            </a:endParaRPr>
          </a:p>
        </p:txBody>
      </p:sp>
    </p:spTree>
    <p:extLst>
      <p:ext uri="{BB962C8B-B14F-4D97-AF65-F5344CB8AC3E}">
        <p14:creationId xmlns:p14="http://schemas.microsoft.com/office/powerpoint/2010/main" val="1694712892"/>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late">
  <a:themeElements>
    <a:clrScheme name="Slate">
      <a:dk1>
        <a:sysClr val="windowText" lastClr="000000"/>
      </a:dk1>
      <a:lt1>
        <a:sysClr val="window" lastClr="FFFFFF"/>
      </a:lt1>
      <a:dk2>
        <a:srgbClr val="212123"/>
      </a:dk2>
      <a:lt2>
        <a:srgbClr val="DADADA"/>
      </a:lt2>
      <a:accent1>
        <a:srgbClr val="BC451B"/>
      </a:accent1>
      <a:accent2>
        <a:srgbClr val="D3BA68"/>
      </a:accent2>
      <a:accent3>
        <a:srgbClr val="BB8640"/>
      </a:accent3>
      <a:accent4>
        <a:srgbClr val="AD9277"/>
      </a:accent4>
      <a:accent5>
        <a:srgbClr val="A55A43"/>
      </a:accent5>
      <a:accent6>
        <a:srgbClr val="AD9D7B"/>
      </a:accent6>
      <a:hlink>
        <a:srgbClr val="E98052"/>
      </a:hlink>
      <a:folHlink>
        <a:srgbClr val="F4B69B"/>
      </a:folHlink>
    </a:clrScheme>
    <a:fontScheme name="Slate">
      <a:majorFont>
        <a:latin typeface="Calisto MT" panose="02040603050505030304"/>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Calisto MT" panose="02040603050505030304"/>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Slate">
      <a:fillStyleLst>
        <a:solidFill>
          <a:schemeClr val="phClr"/>
        </a:solidFill>
        <a:gradFill rotWithShape="1">
          <a:gsLst>
            <a:gs pos="0">
              <a:schemeClr val="phClr">
                <a:tint val="60000"/>
                <a:lumMod val="110000"/>
              </a:schemeClr>
            </a:gs>
            <a:gs pos="100000">
              <a:schemeClr val="phClr">
                <a:tint val="88000"/>
              </a:schemeClr>
            </a:gs>
          </a:gsLst>
          <a:lin ang="5400000" scaled="0"/>
        </a:gradFill>
        <a:gradFill rotWithShape="1">
          <a:gsLst>
            <a:gs pos="0">
              <a:schemeClr val="phClr">
                <a:tint val="96000"/>
                <a:lumMod val="104000"/>
              </a:schemeClr>
            </a:gs>
            <a:gs pos="100000">
              <a:schemeClr val="phClr">
                <a:shade val="90000"/>
                <a:lumMod val="90000"/>
              </a:schemeClr>
            </a:gs>
          </a:gsLst>
          <a:lin ang="5400000" scaled="0"/>
        </a:gradFill>
      </a:fillStyleLst>
      <a:lnStyleLst>
        <a:ln w="9525" cap="rnd" cmpd="sng" algn="ctr">
          <a:solidFill>
            <a:schemeClr val="phClr">
              <a:shade val="90000"/>
            </a:schemeClr>
          </a:solidFill>
          <a:prstDash val="solid"/>
        </a:ln>
        <a:ln w="15875"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63500" dist="25400" dir="5400000" rotWithShape="0">
              <a:srgbClr val="000000">
                <a:alpha val="60000"/>
              </a:srgbClr>
            </a:outerShdw>
          </a:effectLst>
        </a:effectStyle>
        <a:effectStyle>
          <a:effectLst>
            <a:outerShdw blurRad="76200" dist="38100" dir="5400000" rotWithShape="0">
              <a:srgbClr val="000000">
                <a:alpha val="75000"/>
              </a:srgbClr>
            </a:outerShdw>
          </a:effectLst>
          <a:scene3d>
            <a:camera prst="orthographicFront">
              <a:rot lat="0" lon="0" rev="0"/>
            </a:camera>
            <a:lightRig rig="threePt" dir="t">
              <a:rot lat="0" lon="0" rev="1200000"/>
            </a:lightRig>
          </a:scene3d>
          <a:sp3d>
            <a:bevelT w="63500" h="25400" prst="hardEdge"/>
          </a:sp3d>
        </a:effectStyle>
      </a:effectStyleLst>
      <a:bgFillStyleLst>
        <a:solidFill>
          <a:schemeClr val="phClr"/>
        </a:solidFill>
        <a:solidFill>
          <a:schemeClr val="phClr"/>
        </a:solidFill>
        <a:blipFill rotWithShape="1">
          <a:blip xmlns:r="http://schemas.openxmlformats.org/officeDocument/2006/relationships" r:embed="rId1">
            <a:duotone>
              <a:schemeClr val="phClr">
                <a:shade val="80000"/>
                <a:lumMod val="80000"/>
              </a:schemeClr>
              <a:schemeClr val="phClr">
                <a:tint val="98000"/>
              </a:schemeClr>
            </a:duotone>
          </a:blip>
          <a:stretch/>
        </a:blipFill>
      </a:bgFillStyleLst>
    </a:fmtScheme>
  </a:themeElements>
  <a:objectDefaults/>
  <a:extraClrSchemeLst/>
  <a:extLst>
    <a:ext uri="{05A4C25C-085E-4340-85A3-A5531E510DB2}">
      <thm15:themeFamily xmlns:thm15="http://schemas.microsoft.com/office/thememl/2012/main" name="Slate" id="{C3F70B94-7CE9-428E-ADC1-3269CC2C3385}" vid="{3F2DE9A5-64E6-437C-A389-CC4477E817E8}"/>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TM04033929[[fn=Slate]]</Template>
  <TotalTime>61</TotalTime>
  <Words>442</Words>
  <Application>Microsoft Office PowerPoint</Application>
  <PresentationFormat>Widescreen</PresentationFormat>
  <Paragraphs>40</Paragraphs>
  <Slides>7</Slides>
  <Notes>0</Notes>
  <HiddenSlides>0</HiddenSlides>
  <MMClips>1</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7</vt:i4>
      </vt:variant>
    </vt:vector>
  </HeadingPairs>
  <TitlesOfParts>
    <vt:vector size="15" baseType="lpstr">
      <vt:lpstr>Arial</vt:lpstr>
      <vt:lpstr>Calibri</vt:lpstr>
      <vt:lpstr>Calibri Light</vt:lpstr>
      <vt:lpstr>Calisto MT</vt:lpstr>
      <vt:lpstr>Comic Sans MS</vt:lpstr>
      <vt:lpstr>Trebuchet MS</vt:lpstr>
      <vt:lpstr>Wingdings 2</vt:lpstr>
      <vt:lpstr>Slate</vt:lpstr>
      <vt:lpstr>Who are Young Carers?</vt:lpstr>
      <vt:lpstr>What is a Young Carer?</vt:lpstr>
      <vt:lpstr>What do Young Carers do?</vt:lpstr>
      <vt:lpstr>How does it feel to be a Young Carer?</vt:lpstr>
      <vt:lpstr>We are here to help.</vt:lpstr>
      <vt:lpstr>Young Carers Champions!</vt:lpstr>
      <vt:lpstr>Have a listen to this poem written by young carers.</vt:lpstr>
    </vt:vector>
  </TitlesOfParts>
  <Company>HP Inc.</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Who are Young Carers?</dc:title>
  <dc:creator>Romana Croucher</dc:creator>
  <cp:lastModifiedBy>Romana Croucher</cp:lastModifiedBy>
  <cp:revision>8</cp:revision>
  <cp:lastPrinted>2025-05-12T15:07:15Z</cp:lastPrinted>
  <dcterms:created xsi:type="dcterms:W3CDTF">2025-05-07T10:11:29Z</dcterms:created>
  <dcterms:modified xsi:type="dcterms:W3CDTF">2025-06-09T12:47:49Z</dcterms:modified>
</cp:coreProperties>
</file>